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Metadata/LabelInfo.xml" ContentType="application/vnd.ms-office.classificationlabel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62" r:id="rId2"/>
    <p:sldId id="345" r:id="rId3"/>
    <p:sldId id="448" r:id="rId4"/>
    <p:sldId id="290" r:id="rId5"/>
    <p:sldId id="2147483589" r:id="rId6"/>
    <p:sldId id="419" r:id="rId7"/>
    <p:sldId id="420" r:id="rId8"/>
    <p:sldId id="317" r:id="rId9"/>
    <p:sldId id="421" r:id="rId10"/>
    <p:sldId id="423" r:id="rId11"/>
    <p:sldId id="424" r:id="rId12"/>
    <p:sldId id="425" r:id="rId13"/>
    <p:sldId id="42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2" autoAdjust="0"/>
    <p:restoredTop sz="94660"/>
  </p:normalViewPr>
  <p:slideViewPr>
    <p:cSldViewPr snapToGrid="0">
      <p:cViewPr varScale="1">
        <p:scale>
          <a:sx n="101" d="100"/>
          <a:sy n="101" d="100"/>
        </p:scale>
        <p:origin x="24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2CDCF-60A5-4657-BA48-8287E8D5AE6D}"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C719C-06F4-4CBF-B933-420F77C831F7}" type="slidenum">
              <a:rPr lang="en-US" smtClean="0"/>
              <a:t>‹#›</a:t>
            </a:fld>
            <a:endParaRPr lang="en-US"/>
          </a:p>
        </p:txBody>
      </p:sp>
    </p:spTree>
    <p:extLst>
      <p:ext uri="{BB962C8B-B14F-4D97-AF65-F5344CB8AC3E}">
        <p14:creationId xmlns:p14="http://schemas.microsoft.com/office/powerpoint/2010/main" val="3808810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242424"/>
              </a:solidFill>
              <a:effectLst/>
              <a:highlight>
                <a:srgbClr val="FFFFFF"/>
              </a:highligh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D4E199-DD77-489E-950B-7193487A647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2167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F00CA-E162-A6E2-D260-6118768D8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0FE79-B25F-94CB-0BDD-88282104A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F9DEC-7569-1F40-832A-3619864205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3E2879-FB24-1682-9784-01BD7D4F49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7A88C-D68B-7E43-B6BD-8EAA306090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161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gradFill>
                  <a:gsLst>
                    <a:gs pos="35000">
                      <a:srgbClr val="0078D4"/>
                    </a:gs>
                    <a:gs pos="0">
                      <a:srgbClr val="C03BC4"/>
                    </a:gs>
                  </a:gsLst>
                  <a:path path="circle">
                    <a:fillToRect l="100000" t="100000"/>
                  </a:path>
                </a:gradFill>
              </a:rPr>
              <a:t>Sales |</a:t>
            </a:r>
            <a:r>
              <a:rPr lang="en-US" sz="1200" dirty="0"/>
              <a:t> Improve customer meetings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D4E199-DD77-489E-950B-7193487A647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6630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gradFill>
                  <a:gsLst>
                    <a:gs pos="35000">
                      <a:srgbClr val="0078D4"/>
                    </a:gs>
                    <a:gs pos="0">
                      <a:srgbClr val="C03BC4"/>
                    </a:gs>
                  </a:gsLst>
                  <a:path path="circle">
                    <a:fillToRect l="100000" t="100000"/>
                  </a:path>
                </a:gradFill>
              </a:rPr>
              <a:t>Sales |</a:t>
            </a:r>
            <a:r>
              <a:rPr lang="en-US" sz="1200" dirty="0"/>
              <a:t> Improve customer meetings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D4E199-DD77-489E-950B-7193487A647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4011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Grace reaching out to team for created </a:t>
            </a:r>
            <a:r>
              <a:rPr lang="en-US" dirty="0" err="1"/>
              <a:t>sldie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D4E199-DD77-489E-950B-7193487A647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763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rgbClr val="FFF8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17984"/>
            <a:ext cx="7758903" cy="615553"/>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7752752"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4D1E6E7-6980-34C8-5B50-9BC3D2B8E20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5131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946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4424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07777"/>
          </a:xfrm>
        </p:spPr>
        <p:txBody>
          <a:bodyPr tIns="0"/>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4399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cenario five steps">
    <p:spTree>
      <p:nvGrpSpPr>
        <p:cNvPr id="1" name=""/>
        <p:cNvGrpSpPr/>
        <p:nvPr/>
      </p:nvGrpSpPr>
      <p:grpSpPr>
        <a:xfrm>
          <a:off x="0" y="0"/>
          <a:ext cx="0" cy="0"/>
          <a:chOff x="0" y="0"/>
          <a:chExt cx="0" cy="0"/>
        </a:xfrm>
      </p:grpSpPr>
      <p:sp>
        <p:nvSpPr>
          <p:cNvPr id="3" name="Rectangle: Rounded Corners 28">
            <a:extLst>
              <a:ext uri="{FF2B5EF4-FFF2-40B4-BE49-F238E27FC236}">
                <a16:creationId xmlns:a16="http://schemas.microsoft.com/office/drawing/2014/main" id="{2D1077C7-2D8F-78F3-7240-DA0E174889E3}"/>
              </a:ext>
              <a:ext uri="{C183D7F6-B498-43B3-948B-1728B52AA6E4}">
                <adec:decorative xmlns:adec="http://schemas.microsoft.com/office/drawing/2017/decorative" val="1"/>
              </a:ext>
            </a:extLst>
          </p:cNvPr>
          <p:cNvSpPr>
            <a:spLocks/>
          </p:cNvSpPr>
          <p:nvPr userDrawn="1"/>
        </p:nvSpPr>
        <p:spPr bwMode="auto">
          <a:xfrm>
            <a:off x="0" y="1238491"/>
            <a:ext cx="12192000" cy="561951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4" name="Freeform: Shape 2">
            <a:extLst>
              <a:ext uri="{FF2B5EF4-FFF2-40B4-BE49-F238E27FC236}">
                <a16:creationId xmlns:a16="http://schemas.microsoft.com/office/drawing/2014/main" id="{2F51F4A4-9D1C-10B6-3868-E6FD8FD9C23B}"/>
              </a:ext>
              <a:ext uri="{C183D7F6-B498-43B3-948B-1728B52AA6E4}">
                <adec:decorative xmlns:adec="http://schemas.microsoft.com/office/drawing/2017/decorative" val="1"/>
              </a:ext>
            </a:extLst>
          </p:cNvPr>
          <p:cNvSpPr/>
          <p:nvPr userDrawn="1"/>
        </p:nvSpPr>
        <p:spPr bwMode="auto">
          <a:xfrm>
            <a:off x="-1576" y="1761263"/>
            <a:ext cx="11100760"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0 w 9706877"/>
              <a:gd name="connsiteY0" fmla="*/ 0 h 2491048"/>
              <a:gd name="connsiteX1" fmla="*/ 9486494 w 9706877"/>
              <a:gd name="connsiteY1" fmla="*/ 0 h 2491048"/>
              <a:gd name="connsiteX2" fmla="*/ 9706877 w 9706877"/>
              <a:gd name="connsiteY2" fmla="*/ 220383 h 2491048"/>
              <a:gd name="connsiteX3" fmla="*/ 9706877 w 9706877"/>
              <a:gd name="connsiteY3" fmla="*/ 2270665 h 2491048"/>
              <a:gd name="connsiteX4" fmla="*/ 9486494 w 9706877"/>
              <a:gd name="connsiteY4" fmla="*/ 2491048 h 2491048"/>
              <a:gd name="connsiteX5" fmla="*/ 635902 w 9706877"/>
              <a:gd name="connsiteY5" fmla="*/ 2491048 h 2491048"/>
              <a:gd name="connsiteX0" fmla="*/ 19270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289046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745418"/>
              <a:gd name="connsiteY0" fmla="*/ 0 h 2491048"/>
              <a:gd name="connsiteX1" fmla="*/ 9525035 w 9745418"/>
              <a:gd name="connsiteY1" fmla="*/ 0 h 2491048"/>
              <a:gd name="connsiteX2" fmla="*/ 9745418 w 9745418"/>
              <a:gd name="connsiteY2" fmla="*/ 220383 h 2491048"/>
              <a:gd name="connsiteX3" fmla="*/ 9745418 w 9745418"/>
              <a:gd name="connsiteY3" fmla="*/ 2270665 h 2491048"/>
              <a:gd name="connsiteX4" fmla="*/ 9525035 w 9745418"/>
              <a:gd name="connsiteY4" fmla="*/ 2491048 h 2491048"/>
              <a:gd name="connsiteX5" fmla="*/ 19271 w 9745418"/>
              <a:gd name="connsiteY5" fmla="*/ 2491048 h 2491048"/>
              <a:gd name="connsiteX0" fmla="*/ 28903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54159 w 9697244"/>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 w 9697244"/>
              <a:gd name="connsiteY5" fmla="*/ 2491048 h 2491048"/>
              <a:gd name="connsiteX0" fmla="*/ 240871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9634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0 w 10058822"/>
              <a:gd name="connsiteY0" fmla="*/ 0 h 2491048"/>
              <a:gd name="connsiteX1" fmla="*/ 9838439 w 10058822"/>
              <a:gd name="connsiteY1" fmla="*/ 0 h 2491048"/>
              <a:gd name="connsiteX2" fmla="*/ 10058822 w 10058822"/>
              <a:gd name="connsiteY2" fmla="*/ 220383 h 2491048"/>
              <a:gd name="connsiteX3" fmla="*/ 10058822 w 10058822"/>
              <a:gd name="connsiteY3" fmla="*/ 2270665 h 2491048"/>
              <a:gd name="connsiteX4" fmla="*/ 9838439 w 10058822"/>
              <a:gd name="connsiteY4" fmla="*/ 2491048 h 2491048"/>
              <a:gd name="connsiteX5" fmla="*/ 120707 w 10058822"/>
              <a:gd name="connsiteY5" fmla="*/ 2491048 h 2491048"/>
              <a:gd name="connsiteX0" fmla="*/ 324 w 10059146"/>
              <a:gd name="connsiteY0" fmla="*/ 0 h 2491048"/>
              <a:gd name="connsiteX1" fmla="*/ 9838763 w 10059146"/>
              <a:gd name="connsiteY1" fmla="*/ 0 h 2491048"/>
              <a:gd name="connsiteX2" fmla="*/ 10059146 w 10059146"/>
              <a:gd name="connsiteY2" fmla="*/ 220383 h 2491048"/>
              <a:gd name="connsiteX3" fmla="*/ 10059146 w 10059146"/>
              <a:gd name="connsiteY3" fmla="*/ 2270665 h 2491048"/>
              <a:gd name="connsiteX4" fmla="*/ 9838763 w 10059146"/>
              <a:gd name="connsiteY4" fmla="*/ 2491048 h 2491048"/>
              <a:gd name="connsiteX5" fmla="*/ 0 w 10059146"/>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146" h="2491048">
                <a:moveTo>
                  <a:pt x="324" y="0"/>
                </a:moveTo>
                <a:lnTo>
                  <a:pt x="9838763" y="0"/>
                </a:lnTo>
                <a:cubicBezTo>
                  <a:pt x="9960477" y="0"/>
                  <a:pt x="10059146" y="98669"/>
                  <a:pt x="10059146" y="220383"/>
                </a:cubicBezTo>
                <a:lnTo>
                  <a:pt x="10059146" y="2270665"/>
                </a:lnTo>
                <a:cubicBezTo>
                  <a:pt x="10059146" y="2392379"/>
                  <a:pt x="9960477" y="2491048"/>
                  <a:pt x="9838763"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09DFAC3A-9D18-4DFA-67CB-EE7054879BA6}"/>
              </a:ext>
              <a:ext uri="{C183D7F6-B498-43B3-948B-1728B52AA6E4}">
                <adec:decorative xmlns:adec="http://schemas.microsoft.com/office/drawing/2017/decorative" val="1"/>
              </a:ext>
            </a:extLst>
          </p:cNvPr>
          <p:cNvGrpSpPr/>
          <p:nvPr userDrawn="1"/>
        </p:nvGrpSpPr>
        <p:grpSpPr>
          <a:xfrm>
            <a:off x="3636944" y="1684408"/>
            <a:ext cx="166152" cy="166152"/>
            <a:chOff x="5214995" y="-1168400"/>
            <a:chExt cx="431800" cy="431800"/>
          </a:xfrm>
        </p:grpSpPr>
        <p:sp>
          <p:nvSpPr>
            <p:cNvPr id="42" name="Oval 41">
              <a:extLst>
                <a:ext uri="{FF2B5EF4-FFF2-40B4-BE49-F238E27FC236}">
                  <a16:creationId xmlns:a16="http://schemas.microsoft.com/office/drawing/2014/main" id="{71508D32-3003-665E-D9C9-67ACD21C3D71}"/>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89">
              <a:extLst>
                <a:ext uri="{FF2B5EF4-FFF2-40B4-BE49-F238E27FC236}">
                  <a16:creationId xmlns:a16="http://schemas.microsoft.com/office/drawing/2014/main" id="{248CF6DE-65DC-C736-D623-1F2A06E914A7}"/>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4" name="Group 43">
            <a:extLst>
              <a:ext uri="{FF2B5EF4-FFF2-40B4-BE49-F238E27FC236}">
                <a16:creationId xmlns:a16="http://schemas.microsoft.com/office/drawing/2014/main" id="{D45B81D1-84F0-94E4-4DE4-7A327E9B2AE4}"/>
              </a:ext>
              <a:ext uri="{C183D7F6-B498-43B3-948B-1728B52AA6E4}">
                <adec:decorative xmlns:adec="http://schemas.microsoft.com/office/drawing/2017/decorative" val="1"/>
              </a:ext>
            </a:extLst>
          </p:cNvPr>
          <p:cNvGrpSpPr/>
          <p:nvPr userDrawn="1"/>
        </p:nvGrpSpPr>
        <p:grpSpPr>
          <a:xfrm>
            <a:off x="7100584" y="1684408"/>
            <a:ext cx="166152" cy="166152"/>
            <a:chOff x="5214995" y="-1168400"/>
            <a:chExt cx="431800" cy="431800"/>
          </a:xfrm>
        </p:grpSpPr>
        <p:sp>
          <p:nvSpPr>
            <p:cNvPr id="45" name="Oval 44">
              <a:extLst>
                <a:ext uri="{FF2B5EF4-FFF2-40B4-BE49-F238E27FC236}">
                  <a16:creationId xmlns:a16="http://schemas.microsoft.com/office/drawing/2014/main" id="{E8C73BD9-3028-F45B-8158-789AEF32D47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 name="Rectangle 89">
              <a:extLst>
                <a:ext uri="{FF2B5EF4-FFF2-40B4-BE49-F238E27FC236}">
                  <a16:creationId xmlns:a16="http://schemas.microsoft.com/office/drawing/2014/main" id="{FAF601F9-E0B9-1FBF-2750-424B7916332E}"/>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F779840A-3B56-4441-9EB1-044204839ABC}"/>
              </a:ext>
              <a:ext uri="{C183D7F6-B498-43B3-948B-1728B52AA6E4}">
                <adec:decorative xmlns:adec="http://schemas.microsoft.com/office/drawing/2017/decorative" val="1"/>
              </a:ext>
            </a:extLst>
          </p:cNvPr>
          <p:cNvGrpSpPr/>
          <p:nvPr userDrawn="1"/>
        </p:nvGrpSpPr>
        <p:grpSpPr>
          <a:xfrm flipH="1">
            <a:off x="5368764" y="4142745"/>
            <a:ext cx="166152" cy="166152"/>
            <a:chOff x="5214995" y="-1168400"/>
            <a:chExt cx="431800" cy="431800"/>
          </a:xfrm>
        </p:grpSpPr>
        <p:sp>
          <p:nvSpPr>
            <p:cNvPr id="48" name="Oval 47">
              <a:extLst>
                <a:ext uri="{FF2B5EF4-FFF2-40B4-BE49-F238E27FC236}">
                  <a16:creationId xmlns:a16="http://schemas.microsoft.com/office/drawing/2014/main" id="{2672E089-DCD3-79B1-E202-7C5F962CAC8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9" name="Rectangle 89">
              <a:extLst>
                <a:ext uri="{FF2B5EF4-FFF2-40B4-BE49-F238E27FC236}">
                  <a16:creationId xmlns:a16="http://schemas.microsoft.com/office/drawing/2014/main" id="{5A2EC4C6-437C-8108-922E-C4B4286B3B35}"/>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A8269E9-7FA7-00B4-27D8-BD3C30EC9C33}"/>
              </a:ext>
              <a:ext uri="{C183D7F6-B498-43B3-948B-1728B52AA6E4}">
                <adec:decorative xmlns:adec="http://schemas.microsoft.com/office/drawing/2017/decorative" val="1"/>
              </a:ext>
            </a:extLst>
          </p:cNvPr>
          <p:cNvGrpSpPr/>
          <p:nvPr userDrawn="1"/>
        </p:nvGrpSpPr>
        <p:grpSpPr>
          <a:xfrm rot="5400000">
            <a:off x="11016108" y="2124548"/>
            <a:ext cx="166152" cy="166152"/>
            <a:chOff x="5214995" y="-1168400"/>
            <a:chExt cx="431800" cy="431800"/>
          </a:xfrm>
        </p:grpSpPr>
        <p:sp>
          <p:nvSpPr>
            <p:cNvPr id="54" name="Oval 53">
              <a:extLst>
                <a:ext uri="{FF2B5EF4-FFF2-40B4-BE49-F238E27FC236}">
                  <a16:creationId xmlns:a16="http://schemas.microsoft.com/office/drawing/2014/main" id="{4716AABC-F343-A221-57CC-C5D99F7B3846}"/>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89">
              <a:extLst>
                <a:ext uri="{FF2B5EF4-FFF2-40B4-BE49-F238E27FC236}">
                  <a16:creationId xmlns:a16="http://schemas.microsoft.com/office/drawing/2014/main" id="{061DE92A-41EF-BE20-2B32-1F1C759D49C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6" name="Group 55">
            <a:extLst>
              <a:ext uri="{FF2B5EF4-FFF2-40B4-BE49-F238E27FC236}">
                <a16:creationId xmlns:a16="http://schemas.microsoft.com/office/drawing/2014/main" id="{3D806EBC-6CF0-B99D-315F-A10C3C5C5E85}"/>
              </a:ext>
              <a:ext uri="{C183D7F6-B498-43B3-948B-1728B52AA6E4}">
                <adec:decorative xmlns:adec="http://schemas.microsoft.com/office/drawing/2017/decorative" val="1"/>
              </a:ext>
            </a:extLst>
          </p:cNvPr>
          <p:cNvGrpSpPr/>
          <p:nvPr userDrawn="1"/>
        </p:nvGrpSpPr>
        <p:grpSpPr>
          <a:xfrm rot="5400000">
            <a:off x="11016108" y="3672835"/>
            <a:ext cx="166152" cy="166152"/>
            <a:chOff x="5214995" y="-1168400"/>
            <a:chExt cx="431800" cy="431800"/>
          </a:xfrm>
        </p:grpSpPr>
        <p:sp>
          <p:nvSpPr>
            <p:cNvPr id="57" name="Oval 56">
              <a:extLst>
                <a:ext uri="{FF2B5EF4-FFF2-40B4-BE49-F238E27FC236}">
                  <a16:creationId xmlns:a16="http://schemas.microsoft.com/office/drawing/2014/main" id="{FCE15390-CFE7-F286-A235-8FA675AD4A0E}"/>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8" name="Rectangle 89">
              <a:extLst>
                <a:ext uri="{FF2B5EF4-FFF2-40B4-BE49-F238E27FC236}">
                  <a16:creationId xmlns:a16="http://schemas.microsoft.com/office/drawing/2014/main" id="{3AEFD386-8FD7-D901-A569-04180E61B0C0}"/>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1BB75DAB-4D8A-2933-BB52-0C94AA4816E3}"/>
              </a:ext>
            </a:extLst>
          </p:cNvPr>
          <p:cNvSpPr txBox="1"/>
          <p:nvPr userDrawn="1"/>
        </p:nvSpPr>
        <p:spPr>
          <a:xfrm>
            <a:off x="10369751"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84" name="TextBox 83">
            <a:extLst>
              <a:ext uri="{FF2B5EF4-FFF2-40B4-BE49-F238E27FC236}">
                <a16:creationId xmlns:a16="http://schemas.microsoft.com/office/drawing/2014/main" id="{8D8427AA-F015-D373-46E2-2EB1053D80CE}"/>
              </a:ext>
            </a:extLst>
          </p:cNvPr>
          <p:cNvSpPr txBox="1"/>
          <p:nvPr userDrawn="1"/>
        </p:nvSpPr>
        <p:spPr>
          <a:xfrm>
            <a:off x="9126681"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Products used:</a:t>
            </a:r>
          </a:p>
        </p:txBody>
      </p:sp>
      <p:cxnSp>
        <p:nvCxnSpPr>
          <p:cNvPr id="86" name="Straight Connector 85">
            <a:extLst>
              <a:ext uri="{FF2B5EF4-FFF2-40B4-BE49-F238E27FC236}">
                <a16:creationId xmlns:a16="http://schemas.microsoft.com/office/drawing/2014/main" id="{4216CED8-8F45-B380-FB1B-B9408979340F}"/>
              </a:ext>
            </a:extLst>
          </p:cNvPr>
          <p:cNvCxnSpPr/>
          <p:nvPr userDrawn="1"/>
        </p:nvCxnSpPr>
        <p:spPr>
          <a:xfrm>
            <a:off x="10357672"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 Placeholder 92">
            <a:extLst>
              <a:ext uri="{FF2B5EF4-FFF2-40B4-BE49-F238E27FC236}">
                <a16:creationId xmlns:a16="http://schemas.microsoft.com/office/drawing/2014/main" id="{B818C25C-E120-78B9-B45A-1E32ACD400F2}"/>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95" name="Text Placeholder 94">
            <a:extLst>
              <a:ext uri="{FF2B5EF4-FFF2-40B4-BE49-F238E27FC236}">
                <a16:creationId xmlns:a16="http://schemas.microsoft.com/office/drawing/2014/main" id="{545F2FD2-44C5-DA9F-8E2B-13D6C03793D7}"/>
              </a:ext>
            </a:extLst>
          </p:cNvPr>
          <p:cNvSpPr>
            <a:spLocks noGrp="1"/>
          </p:cNvSpPr>
          <p:nvPr>
            <p:ph type="body" sz="quarter" idx="11"/>
          </p:nvPr>
        </p:nvSpPr>
        <p:spPr>
          <a:xfrm>
            <a:off x="58420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6" name="Text Placeholder 94">
            <a:extLst>
              <a:ext uri="{FF2B5EF4-FFF2-40B4-BE49-F238E27FC236}">
                <a16:creationId xmlns:a16="http://schemas.microsoft.com/office/drawing/2014/main" id="{8A6533F9-9132-CD8F-EACD-23DC8A6FF27F}"/>
              </a:ext>
            </a:extLst>
          </p:cNvPr>
          <p:cNvSpPr>
            <a:spLocks noGrp="1"/>
          </p:cNvSpPr>
          <p:nvPr>
            <p:ph type="body" sz="quarter" idx="12"/>
          </p:nvPr>
        </p:nvSpPr>
        <p:spPr>
          <a:xfrm>
            <a:off x="231602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7" name="Text Placeholder 94">
            <a:extLst>
              <a:ext uri="{FF2B5EF4-FFF2-40B4-BE49-F238E27FC236}">
                <a16:creationId xmlns:a16="http://schemas.microsoft.com/office/drawing/2014/main" id="{3B54AA0B-E0B1-5D11-B277-EFE8393CEB3D}"/>
              </a:ext>
            </a:extLst>
          </p:cNvPr>
          <p:cNvSpPr>
            <a:spLocks noGrp="1"/>
          </p:cNvSpPr>
          <p:nvPr>
            <p:ph type="body" sz="quarter" idx="13"/>
          </p:nvPr>
        </p:nvSpPr>
        <p:spPr>
          <a:xfrm>
            <a:off x="404784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8" name="Text Placeholder 94">
            <a:extLst>
              <a:ext uri="{FF2B5EF4-FFF2-40B4-BE49-F238E27FC236}">
                <a16:creationId xmlns:a16="http://schemas.microsoft.com/office/drawing/2014/main" id="{F4DCE8BB-0971-09CE-000F-84A576611FD9}"/>
              </a:ext>
            </a:extLst>
          </p:cNvPr>
          <p:cNvSpPr>
            <a:spLocks noGrp="1"/>
          </p:cNvSpPr>
          <p:nvPr>
            <p:ph type="body" sz="quarter" idx="14"/>
          </p:nvPr>
        </p:nvSpPr>
        <p:spPr>
          <a:xfrm>
            <a:off x="577966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9" name="Text Placeholder 94">
            <a:extLst>
              <a:ext uri="{FF2B5EF4-FFF2-40B4-BE49-F238E27FC236}">
                <a16:creationId xmlns:a16="http://schemas.microsoft.com/office/drawing/2014/main" id="{BC06CC83-0BF3-7305-E4C8-4FC7098F2465}"/>
              </a:ext>
            </a:extLst>
          </p:cNvPr>
          <p:cNvSpPr>
            <a:spLocks noGrp="1"/>
          </p:cNvSpPr>
          <p:nvPr>
            <p:ph type="body" sz="quarter" idx="15"/>
          </p:nvPr>
        </p:nvSpPr>
        <p:spPr>
          <a:xfrm>
            <a:off x="7511481"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03" name="Text Placeholder 102">
            <a:extLst>
              <a:ext uri="{FF2B5EF4-FFF2-40B4-BE49-F238E27FC236}">
                <a16:creationId xmlns:a16="http://schemas.microsoft.com/office/drawing/2014/main" id="{6B562108-00FE-5F42-7550-13BB7DE58EA1}"/>
              </a:ext>
            </a:extLst>
          </p:cNvPr>
          <p:cNvSpPr>
            <a:spLocks noGrp="1"/>
          </p:cNvSpPr>
          <p:nvPr>
            <p:ph type="body" sz="quarter" idx="17" hasCustomPrompt="1"/>
          </p:nvPr>
        </p:nvSpPr>
        <p:spPr>
          <a:xfrm>
            <a:off x="6519107"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106" name="Text Placeholder 105">
            <a:extLst>
              <a:ext uri="{FF2B5EF4-FFF2-40B4-BE49-F238E27FC236}">
                <a16:creationId xmlns:a16="http://schemas.microsoft.com/office/drawing/2014/main" id="{433B73A7-DB5C-AF5A-B12A-70E655D0C55D}"/>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7" name="Text Placeholder 105">
            <a:extLst>
              <a:ext uri="{FF2B5EF4-FFF2-40B4-BE49-F238E27FC236}">
                <a16:creationId xmlns:a16="http://schemas.microsoft.com/office/drawing/2014/main" id="{316E4613-3786-8D83-9628-7E09E4CE5CA3}"/>
              </a:ext>
            </a:extLst>
          </p:cNvPr>
          <p:cNvSpPr>
            <a:spLocks noGrp="1"/>
          </p:cNvSpPr>
          <p:nvPr>
            <p:ph type="body" sz="quarter" idx="19"/>
          </p:nvPr>
        </p:nvSpPr>
        <p:spPr>
          <a:xfrm>
            <a:off x="404784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8" name="Text Placeholder 105">
            <a:extLst>
              <a:ext uri="{FF2B5EF4-FFF2-40B4-BE49-F238E27FC236}">
                <a16:creationId xmlns:a16="http://schemas.microsoft.com/office/drawing/2014/main" id="{78B00E55-70B0-D155-AAB8-EDCD9850B3EA}"/>
              </a:ext>
            </a:extLst>
          </p:cNvPr>
          <p:cNvSpPr>
            <a:spLocks noGrp="1"/>
          </p:cNvSpPr>
          <p:nvPr>
            <p:ph type="body" sz="quarter" idx="20"/>
          </p:nvPr>
        </p:nvSpPr>
        <p:spPr>
          <a:xfrm>
            <a:off x="7511481"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9" name="Text Placeholder 105">
            <a:extLst>
              <a:ext uri="{FF2B5EF4-FFF2-40B4-BE49-F238E27FC236}">
                <a16:creationId xmlns:a16="http://schemas.microsoft.com/office/drawing/2014/main" id="{C966B391-3BF4-A5FB-4F8A-8B4B54689661}"/>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0" name="Text Placeholder 105">
            <a:extLst>
              <a:ext uri="{FF2B5EF4-FFF2-40B4-BE49-F238E27FC236}">
                <a16:creationId xmlns:a16="http://schemas.microsoft.com/office/drawing/2014/main" id="{A2B81D72-802A-1B65-345D-831621254381}"/>
              </a:ext>
            </a:extLst>
          </p:cNvPr>
          <p:cNvSpPr>
            <a:spLocks noGrp="1"/>
          </p:cNvSpPr>
          <p:nvPr>
            <p:ph type="body" sz="quarter" idx="22"/>
          </p:nvPr>
        </p:nvSpPr>
        <p:spPr>
          <a:xfrm>
            <a:off x="231602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1" name="Text Placeholder 105">
            <a:extLst>
              <a:ext uri="{FF2B5EF4-FFF2-40B4-BE49-F238E27FC236}">
                <a16:creationId xmlns:a16="http://schemas.microsoft.com/office/drawing/2014/main" id="{C0FC7227-E465-68DB-562C-41F9209C1C45}"/>
              </a:ext>
            </a:extLst>
          </p:cNvPr>
          <p:cNvSpPr>
            <a:spLocks noGrp="1"/>
          </p:cNvSpPr>
          <p:nvPr>
            <p:ph type="body" sz="quarter" idx="23"/>
          </p:nvPr>
        </p:nvSpPr>
        <p:spPr>
          <a:xfrm>
            <a:off x="404784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2" name="Text Placeholder 105">
            <a:extLst>
              <a:ext uri="{FF2B5EF4-FFF2-40B4-BE49-F238E27FC236}">
                <a16:creationId xmlns:a16="http://schemas.microsoft.com/office/drawing/2014/main" id="{E720EE0E-4289-B4F4-1115-2C86FBB940E8}"/>
              </a:ext>
            </a:extLst>
          </p:cNvPr>
          <p:cNvSpPr>
            <a:spLocks noGrp="1"/>
          </p:cNvSpPr>
          <p:nvPr>
            <p:ph type="body" sz="quarter" idx="24"/>
          </p:nvPr>
        </p:nvSpPr>
        <p:spPr>
          <a:xfrm>
            <a:off x="577966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3" name="Text Placeholder 105">
            <a:extLst>
              <a:ext uri="{FF2B5EF4-FFF2-40B4-BE49-F238E27FC236}">
                <a16:creationId xmlns:a16="http://schemas.microsoft.com/office/drawing/2014/main" id="{14FE71DF-89A5-D552-ED14-BA6299A9B591}"/>
              </a:ext>
            </a:extLst>
          </p:cNvPr>
          <p:cNvSpPr>
            <a:spLocks noGrp="1"/>
          </p:cNvSpPr>
          <p:nvPr>
            <p:ph type="body" sz="quarter" idx="25"/>
          </p:nvPr>
        </p:nvSpPr>
        <p:spPr>
          <a:xfrm>
            <a:off x="7511481"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5" name="Text Placeholder 105">
            <a:extLst>
              <a:ext uri="{FF2B5EF4-FFF2-40B4-BE49-F238E27FC236}">
                <a16:creationId xmlns:a16="http://schemas.microsoft.com/office/drawing/2014/main" id="{B939ABEF-8F03-D2E2-59E7-11A40F8ECABB}"/>
              </a:ext>
            </a:extLst>
          </p:cNvPr>
          <p:cNvSpPr>
            <a:spLocks noGrp="1"/>
          </p:cNvSpPr>
          <p:nvPr>
            <p:ph type="body" sz="quarter" idx="27"/>
          </p:nvPr>
        </p:nvSpPr>
        <p:spPr>
          <a:xfrm>
            <a:off x="231602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16" name="Text Placeholder 105">
            <a:extLst>
              <a:ext uri="{FF2B5EF4-FFF2-40B4-BE49-F238E27FC236}">
                <a16:creationId xmlns:a16="http://schemas.microsoft.com/office/drawing/2014/main" id="{76F241AD-4900-CAEB-243D-CD8A3BDFB17C}"/>
              </a:ext>
            </a:extLst>
          </p:cNvPr>
          <p:cNvSpPr>
            <a:spLocks noGrp="1"/>
          </p:cNvSpPr>
          <p:nvPr>
            <p:ph type="body" sz="quarter" idx="28"/>
          </p:nvPr>
        </p:nvSpPr>
        <p:spPr>
          <a:xfrm>
            <a:off x="577966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5" name="Text Placeholder 102">
            <a:extLst>
              <a:ext uri="{FF2B5EF4-FFF2-40B4-BE49-F238E27FC236}">
                <a16:creationId xmlns:a16="http://schemas.microsoft.com/office/drawing/2014/main" id="{4E598159-8F90-2398-990A-87C7DBACA382}"/>
              </a:ext>
            </a:extLst>
          </p:cNvPr>
          <p:cNvSpPr>
            <a:spLocks noGrp="1"/>
          </p:cNvSpPr>
          <p:nvPr>
            <p:ph type="body" sz="quarter" idx="30" hasCustomPrompt="1"/>
          </p:nvPr>
        </p:nvSpPr>
        <p:spPr>
          <a:xfrm>
            <a:off x="10430234"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15" name="Text Placeholder 10">
            <a:extLst>
              <a:ext uri="{FF2B5EF4-FFF2-40B4-BE49-F238E27FC236}">
                <a16:creationId xmlns:a16="http://schemas.microsoft.com/office/drawing/2014/main" id="{E2C3EC85-C88F-225A-CBED-DE8304928659}"/>
              </a:ext>
            </a:extLst>
          </p:cNvPr>
          <p:cNvSpPr>
            <a:spLocks noGrp="1"/>
          </p:cNvSpPr>
          <p:nvPr>
            <p:ph type="body" sz="quarter" idx="38" hasCustomPrompt="1"/>
          </p:nvPr>
        </p:nvSpPr>
        <p:spPr>
          <a:xfrm>
            <a:off x="11417128"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16" name="Text Placeholder 10">
            <a:extLst>
              <a:ext uri="{FF2B5EF4-FFF2-40B4-BE49-F238E27FC236}">
                <a16:creationId xmlns:a16="http://schemas.microsoft.com/office/drawing/2014/main" id="{8306C7F5-7630-A9FC-5340-EC699EA35853}"/>
              </a:ext>
            </a:extLst>
          </p:cNvPr>
          <p:cNvSpPr>
            <a:spLocks noGrp="1"/>
          </p:cNvSpPr>
          <p:nvPr>
            <p:ph type="body" sz="quarter" idx="39" hasCustomPrompt="1"/>
          </p:nvPr>
        </p:nvSpPr>
        <p:spPr>
          <a:xfrm>
            <a:off x="11588664"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17" name="Text Placeholder 10">
            <a:extLst>
              <a:ext uri="{FF2B5EF4-FFF2-40B4-BE49-F238E27FC236}">
                <a16:creationId xmlns:a16="http://schemas.microsoft.com/office/drawing/2014/main" id="{EA95473D-CB97-F734-8142-4581EFDF4F46}"/>
              </a:ext>
            </a:extLst>
          </p:cNvPr>
          <p:cNvSpPr>
            <a:spLocks noGrp="1"/>
          </p:cNvSpPr>
          <p:nvPr>
            <p:ph type="body" sz="quarter" idx="40" hasCustomPrompt="1"/>
          </p:nvPr>
        </p:nvSpPr>
        <p:spPr>
          <a:xfrm>
            <a:off x="11760200"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4191445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enario six steps">
    <p:spTree>
      <p:nvGrpSpPr>
        <p:cNvPr id="1" name=""/>
        <p:cNvGrpSpPr/>
        <p:nvPr/>
      </p:nvGrpSpPr>
      <p:grpSpPr>
        <a:xfrm>
          <a:off x="0" y="0"/>
          <a:ext cx="0" cy="0"/>
          <a:chOff x="0" y="0"/>
          <a:chExt cx="0" cy="0"/>
        </a:xfrm>
      </p:grpSpPr>
      <p:sp>
        <p:nvSpPr>
          <p:cNvPr id="3" name="Rectangle: Rounded Corners 28">
            <a:extLst>
              <a:ext uri="{FF2B5EF4-FFF2-40B4-BE49-F238E27FC236}">
                <a16:creationId xmlns:a16="http://schemas.microsoft.com/office/drawing/2014/main" id="{2D1077C7-2D8F-78F3-7240-DA0E174889E3}"/>
              </a:ext>
              <a:ext uri="{C183D7F6-B498-43B3-948B-1728B52AA6E4}">
                <adec:decorative xmlns:adec="http://schemas.microsoft.com/office/drawing/2017/decorative" val="1"/>
              </a:ext>
            </a:extLst>
          </p:cNvPr>
          <p:cNvSpPr>
            <a:spLocks/>
          </p:cNvSpPr>
          <p:nvPr userDrawn="1"/>
        </p:nvSpPr>
        <p:spPr bwMode="auto">
          <a:xfrm>
            <a:off x="0" y="1238491"/>
            <a:ext cx="12192000" cy="561951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4" name="Freeform: Shape 2">
            <a:extLst>
              <a:ext uri="{FF2B5EF4-FFF2-40B4-BE49-F238E27FC236}">
                <a16:creationId xmlns:a16="http://schemas.microsoft.com/office/drawing/2014/main" id="{2F51F4A4-9D1C-10B6-3868-E6FD8FD9C23B}"/>
              </a:ext>
              <a:ext uri="{C183D7F6-B498-43B3-948B-1728B52AA6E4}">
                <adec:decorative xmlns:adec="http://schemas.microsoft.com/office/drawing/2017/decorative" val="1"/>
              </a:ext>
            </a:extLst>
          </p:cNvPr>
          <p:cNvSpPr/>
          <p:nvPr userDrawn="1"/>
        </p:nvSpPr>
        <p:spPr bwMode="auto">
          <a:xfrm>
            <a:off x="-1576" y="1761263"/>
            <a:ext cx="11100760"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0 w 9706877"/>
              <a:gd name="connsiteY0" fmla="*/ 0 h 2491048"/>
              <a:gd name="connsiteX1" fmla="*/ 9486494 w 9706877"/>
              <a:gd name="connsiteY1" fmla="*/ 0 h 2491048"/>
              <a:gd name="connsiteX2" fmla="*/ 9706877 w 9706877"/>
              <a:gd name="connsiteY2" fmla="*/ 220383 h 2491048"/>
              <a:gd name="connsiteX3" fmla="*/ 9706877 w 9706877"/>
              <a:gd name="connsiteY3" fmla="*/ 2270665 h 2491048"/>
              <a:gd name="connsiteX4" fmla="*/ 9486494 w 9706877"/>
              <a:gd name="connsiteY4" fmla="*/ 2491048 h 2491048"/>
              <a:gd name="connsiteX5" fmla="*/ 635902 w 9706877"/>
              <a:gd name="connsiteY5" fmla="*/ 2491048 h 2491048"/>
              <a:gd name="connsiteX0" fmla="*/ 19270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289046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745418"/>
              <a:gd name="connsiteY0" fmla="*/ 0 h 2491048"/>
              <a:gd name="connsiteX1" fmla="*/ 9525035 w 9745418"/>
              <a:gd name="connsiteY1" fmla="*/ 0 h 2491048"/>
              <a:gd name="connsiteX2" fmla="*/ 9745418 w 9745418"/>
              <a:gd name="connsiteY2" fmla="*/ 220383 h 2491048"/>
              <a:gd name="connsiteX3" fmla="*/ 9745418 w 9745418"/>
              <a:gd name="connsiteY3" fmla="*/ 2270665 h 2491048"/>
              <a:gd name="connsiteX4" fmla="*/ 9525035 w 9745418"/>
              <a:gd name="connsiteY4" fmla="*/ 2491048 h 2491048"/>
              <a:gd name="connsiteX5" fmla="*/ 19271 w 9745418"/>
              <a:gd name="connsiteY5" fmla="*/ 2491048 h 2491048"/>
              <a:gd name="connsiteX0" fmla="*/ 28903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54159 w 9697244"/>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 w 9697244"/>
              <a:gd name="connsiteY5" fmla="*/ 2491048 h 2491048"/>
              <a:gd name="connsiteX0" fmla="*/ 240871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9634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0 w 10058822"/>
              <a:gd name="connsiteY0" fmla="*/ 0 h 2491048"/>
              <a:gd name="connsiteX1" fmla="*/ 9838439 w 10058822"/>
              <a:gd name="connsiteY1" fmla="*/ 0 h 2491048"/>
              <a:gd name="connsiteX2" fmla="*/ 10058822 w 10058822"/>
              <a:gd name="connsiteY2" fmla="*/ 220383 h 2491048"/>
              <a:gd name="connsiteX3" fmla="*/ 10058822 w 10058822"/>
              <a:gd name="connsiteY3" fmla="*/ 2270665 h 2491048"/>
              <a:gd name="connsiteX4" fmla="*/ 9838439 w 10058822"/>
              <a:gd name="connsiteY4" fmla="*/ 2491048 h 2491048"/>
              <a:gd name="connsiteX5" fmla="*/ 120707 w 10058822"/>
              <a:gd name="connsiteY5" fmla="*/ 2491048 h 2491048"/>
              <a:gd name="connsiteX0" fmla="*/ 324 w 10059146"/>
              <a:gd name="connsiteY0" fmla="*/ 0 h 2491048"/>
              <a:gd name="connsiteX1" fmla="*/ 9838763 w 10059146"/>
              <a:gd name="connsiteY1" fmla="*/ 0 h 2491048"/>
              <a:gd name="connsiteX2" fmla="*/ 10059146 w 10059146"/>
              <a:gd name="connsiteY2" fmla="*/ 220383 h 2491048"/>
              <a:gd name="connsiteX3" fmla="*/ 10059146 w 10059146"/>
              <a:gd name="connsiteY3" fmla="*/ 2270665 h 2491048"/>
              <a:gd name="connsiteX4" fmla="*/ 9838763 w 10059146"/>
              <a:gd name="connsiteY4" fmla="*/ 2491048 h 2491048"/>
              <a:gd name="connsiteX5" fmla="*/ 0 w 10059146"/>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146" h="2491048">
                <a:moveTo>
                  <a:pt x="324" y="0"/>
                </a:moveTo>
                <a:lnTo>
                  <a:pt x="9838763" y="0"/>
                </a:lnTo>
                <a:cubicBezTo>
                  <a:pt x="9960477" y="0"/>
                  <a:pt x="10059146" y="98669"/>
                  <a:pt x="10059146" y="220383"/>
                </a:cubicBezTo>
                <a:lnTo>
                  <a:pt x="10059146" y="2270665"/>
                </a:lnTo>
                <a:cubicBezTo>
                  <a:pt x="10059146" y="2392379"/>
                  <a:pt x="9960477" y="2491048"/>
                  <a:pt x="9838763"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09DFAC3A-9D18-4DFA-67CB-EE7054879BA6}"/>
              </a:ext>
              <a:ext uri="{C183D7F6-B498-43B3-948B-1728B52AA6E4}">
                <adec:decorative xmlns:adec="http://schemas.microsoft.com/office/drawing/2017/decorative" val="1"/>
              </a:ext>
            </a:extLst>
          </p:cNvPr>
          <p:cNvGrpSpPr/>
          <p:nvPr userDrawn="1"/>
        </p:nvGrpSpPr>
        <p:grpSpPr>
          <a:xfrm>
            <a:off x="3636944" y="1684408"/>
            <a:ext cx="166152" cy="166152"/>
            <a:chOff x="5214995" y="-1168400"/>
            <a:chExt cx="431800" cy="431800"/>
          </a:xfrm>
        </p:grpSpPr>
        <p:sp>
          <p:nvSpPr>
            <p:cNvPr id="42" name="Oval 41">
              <a:extLst>
                <a:ext uri="{FF2B5EF4-FFF2-40B4-BE49-F238E27FC236}">
                  <a16:creationId xmlns:a16="http://schemas.microsoft.com/office/drawing/2014/main" id="{71508D32-3003-665E-D9C9-67ACD21C3D71}"/>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89">
              <a:extLst>
                <a:ext uri="{FF2B5EF4-FFF2-40B4-BE49-F238E27FC236}">
                  <a16:creationId xmlns:a16="http://schemas.microsoft.com/office/drawing/2014/main" id="{248CF6DE-65DC-C736-D623-1F2A06E914A7}"/>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4" name="Group 43">
            <a:extLst>
              <a:ext uri="{FF2B5EF4-FFF2-40B4-BE49-F238E27FC236}">
                <a16:creationId xmlns:a16="http://schemas.microsoft.com/office/drawing/2014/main" id="{D45B81D1-84F0-94E4-4DE4-7A327E9B2AE4}"/>
              </a:ext>
              <a:ext uri="{C183D7F6-B498-43B3-948B-1728B52AA6E4}">
                <adec:decorative xmlns:adec="http://schemas.microsoft.com/office/drawing/2017/decorative" val="1"/>
              </a:ext>
            </a:extLst>
          </p:cNvPr>
          <p:cNvGrpSpPr/>
          <p:nvPr userDrawn="1"/>
        </p:nvGrpSpPr>
        <p:grpSpPr>
          <a:xfrm>
            <a:off x="7100584" y="1684408"/>
            <a:ext cx="166152" cy="166152"/>
            <a:chOff x="5214995" y="-1168400"/>
            <a:chExt cx="431800" cy="431800"/>
          </a:xfrm>
        </p:grpSpPr>
        <p:sp>
          <p:nvSpPr>
            <p:cNvPr id="45" name="Oval 44">
              <a:extLst>
                <a:ext uri="{FF2B5EF4-FFF2-40B4-BE49-F238E27FC236}">
                  <a16:creationId xmlns:a16="http://schemas.microsoft.com/office/drawing/2014/main" id="{E8C73BD9-3028-F45B-8158-789AEF32D47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 name="Rectangle 89">
              <a:extLst>
                <a:ext uri="{FF2B5EF4-FFF2-40B4-BE49-F238E27FC236}">
                  <a16:creationId xmlns:a16="http://schemas.microsoft.com/office/drawing/2014/main" id="{FAF601F9-E0B9-1FBF-2750-424B7916332E}"/>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F779840A-3B56-4441-9EB1-044204839ABC}"/>
              </a:ext>
              <a:ext uri="{C183D7F6-B498-43B3-948B-1728B52AA6E4}">
                <adec:decorative xmlns:adec="http://schemas.microsoft.com/office/drawing/2017/decorative" val="1"/>
              </a:ext>
            </a:extLst>
          </p:cNvPr>
          <p:cNvGrpSpPr/>
          <p:nvPr userDrawn="1"/>
        </p:nvGrpSpPr>
        <p:grpSpPr>
          <a:xfrm flipH="1">
            <a:off x="3636944" y="4142745"/>
            <a:ext cx="166152" cy="166152"/>
            <a:chOff x="5214995" y="-1168400"/>
            <a:chExt cx="431800" cy="431800"/>
          </a:xfrm>
        </p:grpSpPr>
        <p:sp>
          <p:nvSpPr>
            <p:cNvPr id="48" name="Oval 47">
              <a:extLst>
                <a:ext uri="{FF2B5EF4-FFF2-40B4-BE49-F238E27FC236}">
                  <a16:creationId xmlns:a16="http://schemas.microsoft.com/office/drawing/2014/main" id="{2672E089-DCD3-79B1-E202-7C5F962CAC8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9" name="Rectangle 89">
              <a:extLst>
                <a:ext uri="{FF2B5EF4-FFF2-40B4-BE49-F238E27FC236}">
                  <a16:creationId xmlns:a16="http://schemas.microsoft.com/office/drawing/2014/main" id="{5A2EC4C6-437C-8108-922E-C4B4286B3B35}"/>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0" name="Group 49">
            <a:extLst>
              <a:ext uri="{FF2B5EF4-FFF2-40B4-BE49-F238E27FC236}">
                <a16:creationId xmlns:a16="http://schemas.microsoft.com/office/drawing/2014/main" id="{B64E915B-BA21-E031-5D19-4519F1D78B45}"/>
              </a:ext>
              <a:ext uri="{C183D7F6-B498-43B3-948B-1728B52AA6E4}">
                <adec:decorative xmlns:adec="http://schemas.microsoft.com/office/drawing/2017/decorative" val="1"/>
              </a:ext>
            </a:extLst>
          </p:cNvPr>
          <p:cNvGrpSpPr/>
          <p:nvPr userDrawn="1"/>
        </p:nvGrpSpPr>
        <p:grpSpPr>
          <a:xfrm flipH="1">
            <a:off x="7100584" y="4142745"/>
            <a:ext cx="166152" cy="166152"/>
            <a:chOff x="5214995" y="-1168400"/>
            <a:chExt cx="431800" cy="431800"/>
          </a:xfrm>
        </p:grpSpPr>
        <p:sp>
          <p:nvSpPr>
            <p:cNvPr id="51" name="Oval 50">
              <a:extLst>
                <a:ext uri="{FF2B5EF4-FFF2-40B4-BE49-F238E27FC236}">
                  <a16:creationId xmlns:a16="http://schemas.microsoft.com/office/drawing/2014/main" id="{02B82046-E842-DA14-9AF1-3064C6A958A2}"/>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2" name="Rectangle 89">
              <a:extLst>
                <a:ext uri="{FF2B5EF4-FFF2-40B4-BE49-F238E27FC236}">
                  <a16:creationId xmlns:a16="http://schemas.microsoft.com/office/drawing/2014/main" id="{C23BDFA1-27FE-AFFE-BAFA-178EC2BDEE68}"/>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A8269E9-7FA7-00B4-27D8-BD3C30EC9C33}"/>
              </a:ext>
              <a:ext uri="{C183D7F6-B498-43B3-948B-1728B52AA6E4}">
                <adec:decorative xmlns:adec="http://schemas.microsoft.com/office/drawing/2017/decorative" val="1"/>
              </a:ext>
            </a:extLst>
          </p:cNvPr>
          <p:cNvGrpSpPr/>
          <p:nvPr userDrawn="1"/>
        </p:nvGrpSpPr>
        <p:grpSpPr>
          <a:xfrm rot="5400000">
            <a:off x="11016108" y="2124548"/>
            <a:ext cx="166152" cy="166152"/>
            <a:chOff x="5214995" y="-1168400"/>
            <a:chExt cx="431800" cy="431800"/>
          </a:xfrm>
        </p:grpSpPr>
        <p:sp>
          <p:nvSpPr>
            <p:cNvPr id="54" name="Oval 53">
              <a:extLst>
                <a:ext uri="{FF2B5EF4-FFF2-40B4-BE49-F238E27FC236}">
                  <a16:creationId xmlns:a16="http://schemas.microsoft.com/office/drawing/2014/main" id="{4716AABC-F343-A221-57CC-C5D99F7B3846}"/>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89">
              <a:extLst>
                <a:ext uri="{FF2B5EF4-FFF2-40B4-BE49-F238E27FC236}">
                  <a16:creationId xmlns:a16="http://schemas.microsoft.com/office/drawing/2014/main" id="{061DE92A-41EF-BE20-2B32-1F1C759D49C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6" name="Group 55">
            <a:extLst>
              <a:ext uri="{FF2B5EF4-FFF2-40B4-BE49-F238E27FC236}">
                <a16:creationId xmlns:a16="http://schemas.microsoft.com/office/drawing/2014/main" id="{3D806EBC-6CF0-B99D-315F-A10C3C5C5E85}"/>
              </a:ext>
              <a:ext uri="{C183D7F6-B498-43B3-948B-1728B52AA6E4}">
                <adec:decorative xmlns:adec="http://schemas.microsoft.com/office/drawing/2017/decorative" val="1"/>
              </a:ext>
            </a:extLst>
          </p:cNvPr>
          <p:cNvGrpSpPr/>
          <p:nvPr userDrawn="1"/>
        </p:nvGrpSpPr>
        <p:grpSpPr>
          <a:xfrm rot="5400000">
            <a:off x="11016108" y="3672835"/>
            <a:ext cx="166152" cy="166152"/>
            <a:chOff x="5214995" y="-1168400"/>
            <a:chExt cx="431800" cy="431800"/>
          </a:xfrm>
        </p:grpSpPr>
        <p:sp>
          <p:nvSpPr>
            <p:cNvPr id="57" name="Oval 56">
              <a:extLst>
                <a:ext uri="{FF2B5EF4-FFF2-40B4-BE49-F238E27FC236}">
                  <a16:creationId xmlns:a16="http://schemas.microsoft.com/office/drawing/2014/main" id="{FCE15390-CFE7-F286-A235-8FA675AD4A0E}"/>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8" name="Rectangle 89">
              <a:extLst>
                <a:ext uri="{FF2B5EF4-FFF2-40B4-BE49-F238E27FC236}">
                  <a16:creationId xmlns:a16="http://schemas.microsoft.com/office/drawing/2014/main" id="{3AEFD386-8FD7-D901-A569-04180E61B0C0}"/>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1BB75DAB-4D8A-2933-BB52-0C94AA4816E3}"/>
              </a:ext>
            </a:extLst>
          </p:cNvPr>
          <p:cNvSpPr txBox="1"/>
          <p:nvPr userDrawn="1"/>
        </p:nvSpPr>
        <p:spPr>
          <a:xfrm>
            <a:off x="10369868"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84" name="TextBox 83">
            <a:extLst>
              <a:ext uri="{FF2B5EF4-FFF2-40B4-BE49-F238E27FC236}">
                <a16:creationId xmlns:a16="http://schemas.microsoft.com/office/drawing/2014/main" id="{8D8427AA-F015-D373-46E2-2EB1053D80CE}"/>
              </a:ext>
            </a:extLst>
          </p:cNvPr>
          <p:cNvSpPr txBox="1"/>
          <p:nvPr userDrawn="1"/>
        </p:nvSpPr>
        <p:spPr>
          <a:xfrm>
            <a:off x="9126798"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Available with:</a:t>
            </a:r>
          </a:p>
        </p:txBody>
      </p:sp>
      <p:cxnSp>
        <p:nvCxnSpPr>
          <p:cNvPr id="86" name="Straight Connector 85">
            <a:extLst>
              <a:ext uri="{FF2B5EF4-FFF2-40B4-BE49-F238E27FC236}">
                <a16:creationId xmlns:a16="http://schemas.microsoft.com/office/drawing/2014/main" id="{4216CED8-8F45-B380-FB1B-B9408979340F}"/>
              </a:ext>
            </a:extLst>
          </p:cNvPr>
          <p:cNvCxnSpPr/>
          <p:nvPr userDrawn="1"/>
        </p:nvCxnSpPr>
        <p:spPr>
          <a:xfrm>
            <a:off x="10357789"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 Placeholder 92">
            <a:extLst>
              <a:ext uri="{FF2B5EF4-FFF2-40B4-BE49-F238E27FC236}">
                <a16:creationId xmlns:a16="http://schemas.microsoft.com/office/drawing/2014/main" id="{B818C25C-E120-78B9-B45A-1E32ACD400F2}"/>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95" name="Text Placeholder 94">
            <a:extLst>
              <a:ext uri="{FF2B5EF4-FFF2-40B4-BE49-F238E27FC236}">
                <a16:creationId xmlns:a16="http://schemas.microsoft.com/office/drawing/2014/main" id="{545F2FD2-44C5-DA9F-8E2B-13D6C03793D7}"/>
              </a:ext>
            </a:extLst>
          </p:cNvPr>
          <p:cNvSpPr>
            <a:spLocks noGrp="1"/>
          </p:cNvSpPr>
          <p:nvPr>
            <p:ph type="body" sz="quarter" idx="11"/>
          </p:nvPr>
        </p:nvSpPr>
        <p:spPr>
          <a:xfrm>
            <a:off x="58420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6" name="Text Placeholder 94">
            <a:extLst>
              <a:ext uri="{FF2B5EF4-FFF2-40B4-BE49-F238E27FC236}">
                <a16:creationId xmlns:a16="http://schemas.microsoft.com/office/drawing/2014/main" id="{8A6533F9-9132-CD8F-EACD-23DC8A6FF27F}"/>
              </a:ext>
            </a:extLst>
          </p:cNvPr>
          <p:cNvSpPr>
            <a:spLocks noGrp="1"/>
          </p:cNvSpPr>
          <p:nvPr>
            <p:ph type="body" sz="quarter" idx="12"/>
          </p:nvPr>
        </p:nvSpPr>
        <p:spPr>
          <a:xfrm>
            <a:off x="58420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7" name="Text Placeholder 94">
            <a:extLst>
              <a:ext uri="{FF2B5EF4-FFF2-40B4-BE49-F238E27FC236}">
                <a16:creationId xmlns:a16="http://schemas.microsoft.com/office/drawing/2014/main" id="{3B54AA0B-E0B1-5D11-B277-EFE8393CEB3D}"/>
              </a:ext>
            </a:extLst>
          </p:cNvPr>
          <p:cNvSpPr>
            <a:spLocks noGrp="1"/>
          </p:cNvSpPr>
          <p:nvPr>
            <p:ph type="body" sz="quarter" idx="13"/>
          </p:nvPr>
        </p:nvSpPr>
        <p:spPr>
          <a:xfrm>
            <a:off x="404784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8" name="Text Placeholder 94">
            <a:extLst>
              <a:ext uri="{FF2B5EF4-FFF2-40B4-BE49-F238E27FC236}">
                <a16:creationId xmlns:a16="http://schemas.microsoft.com/office/drawing/2014/main" id="{F4DCE8BB-0971-09CE-000F-84A576611FD9}"/>
              </a:ext>
            </a:extLst>
          </p:cNvPr>
          <p:cNvSpPr>
            <a:spLocks noGrp="1"/>
          </p:cNvSpPr>
          <p:nvPr>
            <p:ph type="body" sz="quarter" idx="14"/>
          </p:nvPr>
        </p:nvSpPr>
        <p:spPr>
          <a:xfrm>
            <a:off x="404784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9" name="Text Placeholder 94">
            <a:extLst>
              <a:ext uri="{FF2B5EF4-FFF2-40B4-BE49-F238E27FC236}">
                <a16:creationId xmlns:a16="http://schemas.microsoft.com/office/drawing/2014/main" id="{BC06CC83-0BF3-7305-E4C8-4FC7098F2465}"/>
              </a:ext>
            </a:extLst>
          </p:cNvPr>
          <p:cNvSpPr>
            <a:spLocks noGrp="1"/>
          </p:cNvSpPr>
          <p:nvPr>
            <p:ph type="body" sz="quarter" idx="15"/>
          </p:nvPr>
        </p:nvSpPr>
        <p:spPr>
          <a:xfrm>
            <a:off x="7511481"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00" name="Text Placeholder 94">
            <a:extLst>
              <a:ext uri="{FF2B5EF4-FFF2-40B4-BE49-F238E27FC236}">
                <a16:creationId xmlns:a16="http://schemas.microsoft.com/office/drawing/2014/main" id="{B23A96E3-3F83-DC61-A4B8-B2A153768700}"/>
              </a:ext>
            </a:extLst>
          </p:cNvPr>
          <p:cNvSpPr>
            <a:spLocks noGrp="1"/>
          </p:cNvSpPr>
          <p:nvPr>
            <p:ph type="body" sz="quarter" idx="16"/>
          </p:nvPr>
        </p:nvSpPr>
        <p:spPr>
          <a:xfrm>
            <a:off x="7511481"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03" name="Text Placeholder 102">
            <a:extLst>
              <a:ext uri="{FF2B5EF4-FFF2-40B4-BE49-F238E27FC236}">
                <a16:creationId xmlns:a16="http://schemas.microsoft.com/office/drawing/2014/main" id="{6B562108-00FE-5F42-7550-13BB7DE58EA1}"/>
              </a:ext>
            </a:extLst>
          </p:cNvPr>
          <p:cNvSpPr>
            <a:spLocks noGrp="1"/>
          </p:cNvSpPr>
          <p:nvPr>
            <p:ph type="body" sz="quarter" idx="17" hasCustomPrompt="1"/>
          </p:nvPr>
        </p:nvSpPr>
        <p:spPr>
          <a:xfrm>
            <a:off x="6519224"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106" name="Text Placeholder 105">
            <a:extLst>
              <a:ext uri="{FF2B5EF4-FFF2-40B4-BE49-F238E27FC236}">
                <a16:creationId xmlns:a16="http://schemas.microsoft.com/office/drawing/2014/main" id="{433B73A7-DB5C-AF5A-B12A-70E655D0C55D}"/>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7" name="Text Placeholder 105">
            <a:extLst>
              <a:ext uri="{FF2B5EF4-FFF2-40B4-BE49-F238E27FC236}">
                <a16:creationId xmlns:a16="http://schemas.microsoft.com/office/drawing/2014/main" id="{316E4613-3786-8D83-9628-7E09E4CE5CA3}"/>
              </a:ext>
            </a:extLst>
          </p:cNvPr>
          <p:cNvSpPr>
            <a:spLocks noGrp="1"/>
          </p:cNvSpPr>
          <p:nvPr>
            <p:ph type="body" sz="quarter" idx="19"/>
          </p:nvPr>
        </p:nvSpPr>
        <p:spPr>
          <a:xfrm>
            <a:off x="404784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8" name="Text Placeholder 105">
            <a:extLst>
              <a:ext uri="{FF2B5EF4-FFF2-40B4-BE49-F238E27FC236}">
                <a16:creationId xmlns:a16="http://schemas.microsoft.com/office/drawing/2014/main" id="{78B00E55-70B0-D155-AAB8-EDCD9850B3EA}"/>
              </a:ext>
            </a:extLst>
          </p:cNvPr>
          <p:cNvSpPr>
            <a:spLocks noGrp="1"/>
          </p:cNvSpPr>
          <p:nvPr>
            <p:ph type="body" sz="quarter" idx="20"/>
          </p:nvPr>
        </p:nvSpPr>
        <p:spPr>
          <a:xfrm>
            <a:off x="7511481"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9" name="Text Placeholder 105">
            <a:extLst>
              <a:ext uri="{FF2B5EF4-FFF2-40B4-BE49-F238E27FC236}">
                <a16:creationId xmlns:a16="http://schemas.microsoft.com/office/drawing/2014/main" id="{C966B391-3BF4-A5FB-4F8A-8B4B54689661}"/>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0" name="Text Placeholder 105">
            <a:extLst>
              <a:ext uri="{FF2B5EF4-FFF2-40B4-BE49-F238E27FC236}">
                <a16:creationId xmlns:a16="http://schemas.microsoft.com/office/drawing/2014/main" id="{A2B81D72-802A-1B65-345D-831621254381}"/>
              </a:ext>
            </a:extLst>
          </p:cNvPr>
          <p:cNvSpPr>
            <a:spLocks noGrp="1"/>
          </p:cNvSpPr>
          <p:nvPr>
            <p:ph type="body" sz="quarter" idx="22"/>
          </p:nvPr>
        </p:nvSpPr>
        <p:spPr>
          <a:xfrm>
            <a:off x="58420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1" name="Text Placeholder 105">
            <a:extLst>
              <a:ext uri="{FF2B5EF4-FFF2-40B4-BE49-F238E27FC236}">
                <a16:creationId xmlns:a16="http://schemas.microsoft.com/office/drawing/2014/main" id="{C0FC7227-E465-68DB-562C-41F9209C1C45}"/>
              </a:ext>
            </a:extLst>
          </p:cNvPr>
          <p:cNvSpPr>
            <a:spLocks noGrp="1"/>
          </p:cNvSpPr>
          <p:nvPr>
            <p:ph type="body" sz="quarter" idx="23"/>
          </p:nvPr>
        </p:nvSpPr>
        <p:spPr>
          <a:xfrm>
            <a:off x="404784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2" name="Text Placeholder 105">
            <a:extLst>
              <a:ext uri="{FF2B5EF4-FFF2-40B4-BE49-F238E27FC236}">
                <a16:creationId xmlns:a16="http://schemas.microsoft.com/office/drawing/2014/main" id="{E720EE0E-4289-B4F4-1115-2C86FBB940E8}"/>
              </a:ext>
            </a:extLst>
          </p:cNvPr>
          <p:cNvSpPr>
            <a:spLocks noGrp="1"/>
          </p:cNvSpPr>
          <p:nvPr>
            <p:ph type="body" sz="quarter" idx="24"/>
          </p:nvPr>
        </p:nvSpPr>
        <p:spPr>
          <a:xfrm>
            <a:off x="404784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3" name="Text Placeholder 105">
            <a:extLst>
              <a:ext uri="{FF2B5EF4-FFF2-40B4-BE49-F238E27FC236}">
                <a16:creationId xmlns:a16="http://schemas.microsoft.com/office/drawing/2014/main" id="{14FE71DF-89A5-D552-ED14-BA6299A9B591}"/>
              </a:ext>
            </a:extLst>
          </p:cNvPr>
          <p:cNvSpPr>
            <a:spLocks noGrp="1"/>
          </p:cNvSpPr>
          <p:nvPr>
            <p:ph type="body" sz="quarter" idx="25"/>
          </p:nvPr>
        </p:nvSpPr>
        <p:spPr>
          <a:xfrm>
            <a:off x="7511481"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4" name="Text Placeholder 105">
            <a:extLst>
              <a:ext uri="{FF2B5EF4-FFF2-40B4-BE49-F238E27FC236}">
                <a16:creationId xmlns:a16="http://schemas.microsoft.com/office/drawing/2014/main" id="{5072DCCC-D271-7D85-5D20-D5B1E137F60B}"/>
              </a:ext>
            </a:extLst>
          </p:cNvPr>
          <p:cNvSpPr>
            <a:spLocks noGrp="1"/>
          </p:cNvSpPr>
          <p:nvPr>
            <p:ph type="body" sz="quarter" idx="26"/>
          </p:nvPr>
        </p:nvSpPr>
        <p:spPr>
          <a:xfrm>
            <a:off x="7511481"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5" name="Text Placeholder 105">
            <a:extLst>
              <a:ext uri="{FF2B5EF4-FFF2-40B4-BE49-F238E27FC236}">
                <a16:creationId xmlns:a16="http://schemas.microsoft.com/office/drawing/2014/main" id="{B939ABEF-8F03-D2E2-59E7-11A40F8ECABB}"/>
              </a:ext>
            </a:extLst>
          </p:cNvPr>
          <p:cNvSpPr>
            <a:spLocks noGrp="1"/>
          </p:cNvSpPr>
          <p:nvPr>
            <p:ph type="body" sz="quarter" idx="27"/>
          </p:nvPr>
        </p:nvSpPr>
        <p:spPr>
          <a:xfrm>
            <a:off x="58420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16" name="Text Placeholder 105">
            <a:extLst>
              <a:ext uri="{FF2B5EF4-FFF2-40B4-BE49-F238E27FC236}">
                <a16:creationId xmlns:a16="http://schemas.microsoft.com/office/drawing/2014/main" id="{76F241AD-4900-CAEB-243D-CD8A3BDFB17C}"/>
              </a:ext>
            </a:extLst>
          </p:cNvPr>
          <p:cNvSpPr>
            <a:spLocks noGrp="1"/>
          </p:cNvSpPr>
          <p:nvPr>
            <p:ph type="body" sz="quarter" idx="28"/>
          </p:nvPr>
        </p:nvSpPr>
        <p:spPr>
          <a:xfrm>
            <a:off x="4047841"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17" name="Text Placeholder 105">
            <a:extLst>
              <a:ext uri="{FF2B5EF4-FFF2-40B4-BE49-F238E27FC236}">
                <a16:creationId xmlns:a16="http://schemas.microsoft.com/office/drawing/2014/main" id="{D2CA7E74-0DAF-8C61-3066-8A79C80C0112}"/>
              </a:ext>
            </a:extLst>
          </p:cNvPr>
          <p:cNvSpPr>
            <a:spLocks noGrp="1"/>
          </p:cNvSpPr>
          <p:nvPr>
            <p:ph type="body" sz="quarter" idx="29"/>
          </p:nvPr>
        </p:nvSpPr>
        <p:spPr>
          <a:xfrm>
            <a:off x="7511481"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5" name="Text Placeholder 102">
            <a:extLst>
              <a:ext uri="{FF2B5EF4-FFF2-40B4-BE49-F238E27FC236}">
                <a16:creationId xmlns:a16="http://schemas.microsoft.com/office/drawing/2014/main" id="{D78A2D53-01ED-9D74-9712-451C6F321482}"/>
              </a:ext>
            </a:extLst>
          </p:cNvPr>
          <p:cNvSpPr>
            <a:spLocks noGrp="1"/>
          </p:cNvSpPr>
          <p:nvPr>
            <p:ph type="body" sz="quarter" idx="30" hasCustomPrompt="1"/>
          </p:nvPr>
        </p:nvSpPr>
        <p:spPr>
          <a:xfrm>
            <a:off x="10430351"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6" name="Text Placeholder 10">
            <a:extLst>
              <a:ext uri="{FF2B5EF4-FFF2-40B4-BE49-F238E27FC236}">
                <a16:creationId xmlns:a16="http://schemas.microsoft.com/office/drawing/2014/main" id="{26C3E936-7CEB-8A05-2E47-0AD7851B98F2}"/>
              </a:ext>
            </a:extLst>
          </p:cNvPr>
          <p:cNvSpPr>
            <a:spLocks noGrp="1"/>
          </p:cNvSpPr>
          <p:nvPr>
            <p:ph type="body" sz="quarter" idx="38" hasCustomPrompt="1"/>
          </p:nvPr>
        </p:nvSpPr>
        <p:spPr>
          <a:xfrm>
            <a:off x="11417245"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 name="Text Placeholder 10">
            <a:extLst>
              <a:ext uri="{FF2B5EF4-FFF2-40B4-BE49-F238E27FC236}">
                <a16:creationId xmlns:a16="http://schemas.microsoft.com/office/drawing/2014/main" id="{04AEA325-90B3-6821-227C-4FFCA898F9AB}"/>
              </a:ext>
            </a:extLst>
          </p:cNvPr>
          <p:cNvSpPr>
            <a:spLocks noGrp="1"/>
          </p:cNvSpPr>
          <p:nvPr>
            <p:ph type="body" sz="quarter" idx="39" hasCustomPrompt="1"/>
          </p:nvPr>
        </p:nvSpPr>
        <p:spPr>
          <a:xfrm>
            <a:off x="11588781"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8" name="Text Placeholder 10">
            <a:extLst>
              <a:ext uri="{FF2B5EF4-FFF2-40B4-BE49-F238E27FC236}">
                <a16:creationId xmlns:a16="http://schemas.microsoft.com/office/drawing/2014/main" id="{35386AB7-28CA-0BBA-03F5-CC72BD939DC2}"/>
              </a:ext>
            </a:extLst>
          </p:cNvPr>
          <p:cNvSpPr>
            <a:spLocks noGrp="1"/>
          </p:cNvSpPr>
          <p:nvPr>
            <p:ph type="body" sz="quarter" idx="40" hasCustomPrompt="1"/>
          </p:nvPr>
        </p:nvSpPr>
        <p:spPr>
          <a:xfrm>
            <a:off x="11760317"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496141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ay in the life five 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CCAB00-F99A-7DCD-DC25-CBD3A1EEAFDD}"/>
              </a:ext>
            </a:extLst>
          </p:cNvPr>
          <p:cNvPicPr>
            <a:picLocks noChangeAspect="1"/>
          </p:cNvPicPr>
          <p:nvPr userDrawn="1"/>
        </p:nvPicPr>
        <p:blipFill rotWithShape="1">
          <a:blip r:embed="rId2">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7614" t="61632" r="35751"/>
          <a:stretch/>
        </p:blipFill>
        <p:spPr>
          <a:xfrm>
            <a:off x="0" y="1238489"/>
            <a:ext cx="12191997" cy="5619511"/>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75" name="TextBox 74">
            <a:extLst>
              <a:ext uri="{FF2B5EF4-FFF2-40B4-BE49-F238E27FC236}">
                <a16:creationId xmlns:a16="http://schemas.microsoft.com/office/drawing/2014/main" id="{1BB75DAB-4D8A-2933-BB52-0C94AA4816E3}"/>
              </a:ext>
            </a:extLst>
          </p:cNvPr>
          <p:cNvSpPr txBox="1"/>
          <p:nvPr userDrawn="1"/>
        </p:nvSpPr>
        <p:spPr>
          <a:xfrm>
            <a:off x="10453171" y="351933"/>
            <a:ext cx="90882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84" name="TextBox 83">
            <a:extLst>
              <a:ext uri="{FF2B5EF4-FFF2-40B4-BE49-F238E27FC236}">
                <a16:creationId xmlns:a16="http://schemas.microsoft.com/office/drawing/2014/main" id="{8D8427AA-F015-D373-46E2-2EB1053D80CE}"/>
              </a:ext>
            </a:extLst>
          </p:cNvPr>
          <p:cNvSpPr txBox="1"/>
          <p:nvPr userDrawn="1"/>
        </p:nvSpPr>
        <p:spPr>
          <a:xfrm>
            <a:off x="9210101" y="351933"/>
            <a:ext cx="90882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Available with:</a:t>
            </a:r>
          </a:p>
        </p:txBody>
      </p:sp>
      <p:cxnSp>
        <p:nvCxnSpPr>
          <p:cNvPr id="86" name="Straight Connector 85">
            <a:extLst>
              <a:ext uri="{FF2B5EF4-FFF2-40B4-BE49-F238E27FC236}">
                <a16:creationId xmlns:a16="http://schemas.microsoft.com/office/drawing/2014/main" id="{4216CED8-8F45-B380-FB1B-B9408979340F}"/>
              </a:ext>
            </a:extLst>
          </p:cNvPr>
          <p:cNvCxnSpPr/>
          <p:nvPr userDrawn="1"/>
        </p:nvCxnSpPr>
        <p:spPr>
          <a:xfrm>
            <a:off x="10357672"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 Placeholder 92">
            <a:extLst>
              <a:ext uri="{FF2B5EF4-FFF2-40B4-BE49-F238E27FC236}">
                <a16:creationId xmlns:a16="http://schemas.microsoft.com/office/drawing/2014/main" id="{B818C25C-E120-78B9-B45A-1E32ACD400F2}"/>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103" name="Text Placeholder 102">
            <a:extLst>
              <a:ext uri="{FF2B5EF4-FFF2-40B4-BE49-F238E27FC236}">
                <a16:creationId xmlns:a16="http://schemas.microsoft.com/office/drawing/2014/main" id="{6B562108-00FE-5F42-7550-13BB7DE58EA1}"/>
              </a:ext>
            </a:extLst>
          </p:cNvPr>
          <p:cNvSpPr>
            <a:spLocks noGrp="1"/>
          </p:cNvSpPr>
          <p:nvPr>
            <p:ph type="body" sz="quarter" idx="17" hasCustomPrompt="1"/>
          </p:nvPr>
        </p:nvSpPr>
        <p:spPr>
          <a:xfrm>
            <a:off x="6519107"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119" name="Freeform: Shape 2">
            <a:extLst>
              <a:ext uri="{FF2B5EF4-FFF2-40B4-BE49-F238E27FC236}">
                <a16:creationId xmlns:a16="http://schemas.microsoft.com/office/drawing/2014/main" id="{DFCC0CE5-9BBF-33A2-43D3-995556541219}"/>
              </a:ext>
              <a:ext uri="{C183D7F6-B498-43B3-948B-1728B52AA6E4}">
                <adec:decorative xmlns:adec="http://schemas.microsoft.com/office/drawing/2017/decorative" val="1"/>
              </a:ext>
            </a:extLst>
          </p:cNvPr>
          <p:cNvSpPr/>
          <p:nvPr userDrawn="1"/>
        </p:nvSpPr>
        <p:spPr bwMode="auto">
          <a:xfrm>
            <a:off x="-1" y="1761263"/>
            <a:ext cx="10010265"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7" name="Group 146">
            <a:extLst>
              <a:ext uri="{FF2B5EF4-FFF2-40B4-BE49-F238E27FC236}">
                <a16:creationId xmlns:a16="http://schemas.microsoft.com/office/drawing/2014/main" id="{F3E1CBA9-BB11-EF2E-649E-27B49E82FE86}"/>
              </a:ext>
            </a:extLst>
          </p:cNvPr>
          <p:cNvGrpSpPr/>
          <p:nvPr userDrawn="1"/>
        </p:nvGrpSpPr>
        <p:grpSpPr>
          <a:xfrm>
            <a:off x="3476832" y="1696843"/>
            <a:ext cx="166152" cy="166152"/>
            <a:chOff x="5214995" y="-1168400"/>
            <a:chExt cx="431800" cy="431800"/>
          </a:xfrm>
        </p:grpSpPr>
        <p:sp>
          <p:nvSpPr>
            <p:cNvPr id="148" name="Oval 147">
              <a:extLst>
                <a:ext uri="{FF2B5EF4-FFF2-40B4-BE49-F238E27FC236}">
                  <a16:creationId xmlns:a16="http://schemas.microsoft.com/office/drawing/2014/main" id="{E54C8AC7-0DF2-A7B4-59BC-354BDE9A823D}"/>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9" name="Rectangle 89">
              <a:extLst>
                <a:ext uri="{FF2B5EF4-FFF2-40B4-BE49-F238E27FC236}">
                  <a16:creationId xmlns:a16="http://schemas.microsoft.com/office/drawing/2014/main" id="{F0376496-3125-ED18-7608-C142A0C35F3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0" name="Group 149">
            <a:extLst>
              <a:ext uri="{FF2B5EF4-FFF2-40B4-BE49-F238E27FC236}">
                <a16:creationId xmlns:a16="http://schemas.microsoft.com/office/drawing/2014/main" id="{3D3E10AB-B82F-F7E8-A33D-8AF61C784420}"/>
              </a:ext>
            </a:extLst>
          </p:cNvPr>
          <p:cNvGrpSpPr/>
          <p:nvPr userDrawn="1"/>
        </p:nvGrpSpPr>
        <p:grpSpPr>
          <a:xfrm>
            <a:off x="6669529" y="1696843"/>
            <a:ext cx="166152" cy="166152"/>
            <a:chOff x="5214995" y="-1168400"/>
            <a:chExt cx="431800" cy="431800"/>
          </a:xfrm>
        </p:grpSpPr>
        <p:sp>
          <p:nvSpPr>
            <p:cNvPr id="151" name="Oval 150">
              <a:extLst>
                <a:ext uri="{FF2B5EF4-FFF2-40B4-BE49-F238E27FC236}">
                  <a16:creationId xmlns:a16="http://schemas.microsoft.com/office/drawing/2014/main" id="{CC526CF7-4F8D-6DB9-E3E9-2381E7AFAF4A}"/>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2" name="Rectangle 89">
              <a:extLst>
                <a:ext uri="{FF2B5EF4-FFF2-40B4-BE49-F238E27FC236}">
                  <a16:creationId xmlns:a16="http://schemas.microsoft.com/office/drawing/2014/main" id="{63E3BD4D-8045-49DC-2041-46643AE5ED02}"/>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3" name="Group 152">
            <a:extLst>
              <a:ext uri="{FF2B5EF4-FFF2-40B4-BE49-F238E27FC236}">
                <a16:creationId xmlns:a16="http://schemas.microsoft.com/office/drawing/2014/main" id="{816F1C59-4D7D-3BDD-0560-654E11A9B15E}"/>
              </a:ext>
            </a:extLst>
          </p:cNvPr>
          <p:cNvGrpSpPr/>
          <p:nvPr userDrawn="1"/>
        </p:nvGrpSpPr>
        <p:grpSpPr>
          <a:xfrm flipH="1">
            <a:off x="5097821" y="4152094"/>
            <a:ext cx="166152" cy="166152"/>
            <a:chOff x="5214995" y="-1168400"/>
            <a:chExt cx="431800" cy="431800"/>
          </a:xfrm>
        </p:grpSpPr>
        <p:sp>
          <p:nvSpPr>
            <p:cNvPr id="154" name="Oval 153">
              <a:extLst>
                <a:ext uri="{FF2B5EF4-FFF2-40B4-BE49-F238E27FC236}">
                  <a16:creationId xmlns:a16="http://schemas.microsoft.com/office/drawing/2014/main" id="{A0C410FC-F149-F1FA-B620-BF7F0EDE7D6C}"/>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5" name="Rectangle 89">
              <a:extLst>
                <a:ext uri="{FF2B5EF4-FFF2-40B4-BE49-F238E27FC236}">
                  <a16:creationId xmlns:a16="http://schemas.microsoft.com/office/drawing/2014/main" id="{5B5C9B65-59ED-2529-1E53-C9ABE9CB79FD}"/>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77" name="Group 176">
            <a:extLst>
              <a:ext uri="{FF2B5EF4-FFF2-40B4-BE49-F238E27FC236}">
                <a16:creationId xmlns:a16="http://schemas.microsoft.com/office/drawing/2014/main" id="{E60DF7C5-E7F6-A90D-706C-6592ECDDB338}"/>
              </a:ext>
            </a:extLst>
          </p:cNvPr>
          <p:cNvGrpSpPr/>
          <p:nvPr userDrawn="1"/>
        </p:nvGrpSpPr>
        <p:grpSpPr>
          <a:xfrm rot="5400000">
            <a:off x="9928103" y="2137261"/>
            <a:ext cx="166152" cy="166152"/>
            <a:chOff x="5214995" y="-1168400"/>
            <a:chExt cx="431800" cy="431800"/>
          </a:xfrm>
        </p:grpSpPr>
        <p:sp>
          <p:nvSpPr>
            <p:cNvPr id="178" name="Oval 177">
              <a:extLst>
                <a:ext uri="{FF2B5EF4-FFF2-40B4-BE49-F238E27FC236}">
                  <a16:creationId xmlns:a16="http://schemas.microsoft.com/office/drawing/2014/main" id="{11A9EA57-349E-6453-094C-DB252913E583}"/>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9" name="Rectangle 89">
              <a:extLst>
                <a:ext uri="{FF2B5EF4-FFF2-40B4-BE49-F238E27FC236}">
                  <a16:creationId xmlns:a16="http://schemas.microsoft.com/office/drawing/2014/main" id="{217C0C60-8F15-8390-C6A7-0DB9E99CA65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80" name="Group 179">
            <a:extLst>
              <a:ext uri="{FF2B5EF4-FFF2-40B4-BE49-F238E27FC236}">
                <a16:creationId xmlns:a16="http://schemas.microsoft.com/office/drawing/2014/main" id="{3B572509-4831-8A48-B663-AE17D9FD8ED5}"/>
              </a:ext>
            </a:extLst>
          </p:cNvPr>
          <p:cNvGrpSpPr/>
          <p:nvPr userDrawn="1"/>
        </p:nvGrpSpPr>
        <p:grpSpPr>
          <a:xfrm rot="5400000">
            <a:off x="9928103" y="3858268"/>
            <a:ext cx="166152" cy="166152"/>
            <a:chOff x="5214995" y="-1168400"/>
            <a:chExt cx="431800" cy="431800"/>
          </a:xfrm>
        </p:grpSpPr>
        <p:sp>
          <p:nvSpPr>
            <p:cNvPr id="181" name="Oval 180">
              <a:extLst>
                <a:ext uri="{FF2B5EF4-FFF2-40B4-BE49-F238E27FC236}">
                  <a16:creationId xmlns:a16="http://schemas.microsoft.com/office/drawing/2014/main" id="{068A591D-A59C-D3D7-2C67-293B3727D0A2}"/>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2" name="Rectangle 89">
              <a:extLst>
                <a:ext uri="{FF2B5EF4-FFF2-40B4-BE49-F238E27FC236}">
                  <a16:creationId xmlns:a16="http://schemas.microsoft.com/office/drawing/2014/main" id="{8B0AF6B1-C3AC-C476-AE16-287C61A1D75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Text Placeholder 94">
            <a:extLst>
              <a:ext uri="{FF2B5EF4-FFF2-40B4-BE49-F238E27FC236}">
                <a16:creationId xmlns:a16="http://schemas.microsoft.com/office/drawing/2014/main" id="{545F2FD2-44C5-DA9F-8E2B-13D6C03793D7}"/>
              </a:ext>
            </a:extLst>
          </p:cNvPr>
          <p:cNvSpPr>
            <a:spLocks noGrp="1"/>
          </p:cNvSpPr>
          <p:nvPr>
            <p:ph type="body" sz="quarter" idx="11" hasCustomPrompt="1"/>
          </p:nvPr>
        </p:nvSpPr>
        <p:spPr>
          <a:xfrm>
            <a:off x="584200"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06" name="Text Placeholder 105">
            <a:extLst>
              <a:ext uri="{FF2B5EF4-FFF2-40B4-BE49-F238E27FC236}">
                <a16:creationId xmlns:a16="http://schemas.microsoft.com/office/drawing/2014/main" id="{433B73A7-DB5C-AF5A-B12A-70E655D0C55D}"/>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9" name="Text Placeholder 105">
            <a:extLst>
              <a:ext uri="{FF2B5EF4-FFF2-40B4-BE49-F238E27FC236}">
                <a16:creationId xmlns:a16="http://schemas.microsoft.com/office/drawing/2014/main" id="{C966B391-3BF4-A5FB-4F8A-8B4B54689661}"/>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3" name="Text Placeholder 94">
            <a:extLst>
              <a:ext uri="{FF2B5EF4-FFF2-40B4-BE49-F238E27FC236}">
                <a16:creationId xmlns:a16="http://schemas.microsoft.com/office/drawing/2014/main" id="{DF1E6E41-3DB3-84EB-984F-CCB9167D5657}"/>
              </a:ext>
            </a:extLst>
          </p:cNvPr>
          <p:cNvSpPr>
            <a:spLocks noGrp="1"/>
          </p:cNvSpPr>
          <p:nvPr>
            <p:ph type="body" sz="quarter" idx="22" hasCustomPrompt="1"/>
          </p:nvPr>
        </p:nvSpPr>
        <p:spPr>
          <a:xfrm>
            <a:off x="3776898"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84" name="Text Placeholder 105">
            <a:extLst>
              <a:ext uri="{FF2B5EF4-FFF2-40B4-BE49-F238E27FC236}">
                <a16:creationId xmlns:a16="http://schemas.microsoft.com/office/drawing/2014/main" id="{6E6ACE10-8248-C360-0E35-7598E8EC8281}"/>
              </a:ext>
            </a:extLst>
          </p:cNvPr>
          <p:cNvSpPr>
            <a:spLocks noGrp="1"/>
          </p:cNvSpPr>
          <p:nvPr>
            <p:ph type="body" sz="quarter" idx="23"/>
          </p:nvPr>
        </p:nvSpPr>
        <p:spPr>
          <a:xfrm>
            <a:off x="3776898"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85" name="Text Placeholder 105">
            <a:extLst>
              <a:ext uri="{FF2B5EF4-FFF2-40B4-BE49-F238E27FC236}">
                <a16:creationId xmlns:a16="http://schemas.microsoft.com/office/drawing/2014/main" id="{55D154DF-71A5-D9D3-0756-AA7208899CFD}"/>
              </a:ext>
            </a:extLst>
          </p:cNvPr>
          <p:cNvSpPr>
            <a:spLocks noGrp="1"/>
          </p:cNvSpPr>
          <p:nvPr>
            <p:ph type="body" sz="quarter" idx="24"/>
          </p:nvPr>
        </p:nvSpPr>
        <p:spPr>
          <a:xfrm>
            <a:off x="3719286"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6" name="Text Placeholder 94">
            <a:extLst>
              <a:ext uri="{FF2B5EF4-FFF2-40B4-BE49-F238E27FC236}">
                <a16:creationId xmlns:a16="http://schemas.microsoft.com/office/drawing/2014/main" id="{3BF3353A-2534-A54C-BD30-4DA6ABBA06BA}"/>
              </a:ext>
            </a:extLst>
          </p:cNvPr>
          <p:cNvSpPr>
            <a:spLocks noGrp="1"/>
          </p:cNvSpPr>
          <p:nvPr>
            <p:ph type="body" sz="quarter" idx="25" hasCustomPrompt="1"/>
          </p:nvPr>
        </p:nvSpPr>
        <p:spPr>
          <a:xfrm>
            <a:off x="6969595"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87" name="Text Placeholder 105">
            <a:extLst>
              <a:ext uri="{FF2B5EF4-FFF2-40B4-BE49-F238E27FC236}">
                <a16:creationId xmlns:a16="http://schemas.microsoft.com/office/drawing/2014/main" id="{F8FA69C0-B798-B0EF-B064-997FF774E8E9}"/>
              </a:ext>
            </a:extLst>
          </p:cNvPr>
          <p:cNvSpPr>
            <a:spLocks noGrp="1"/>
          </p:cNvSpPr>
          <p:nvPr>
            <p:ph type="body" sz="quarter" idx="26"/>
          </p:nvPr>
        </p:nvSpPr>
        <p:spPr>
          <a:xfrm>
            <a:off x="6969595"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88" name="Text Placeholder 105">
            <a:extLst>
              <a:ext uri="{FF2B5EF4-FFF2-40B4-BE49-F238E27FC236}">
                <a16:creationId xmlns:a16="http://schemas.microsoft.com/office/drawing/2014/main" id="{FFA3E6BA-ECB6-F78C-CF22-7B05706020E3}"/>
              </a:ext>
            </a:extLst>
          </p:cNvPr>
          <p:cNvSpPr>
            <a:spLocks noGrp="1"/>
          </p:cNvSpPr>
          <p:nvPr>
            <p:ph type="body" sz="quarter" idx="27"/>
          </p:nvPr>
        </p:nvSpPr>
        <p:spPr>
          <a:xfrm>
            <a:off x="6969595"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9" name="Text Placeholder 94">
            <a:extLst>
              <a:ext uri="{FF2B5EF4-FFF2-40B4-BE49-F238E27FC236}">
                <a16:creationId xmlns:a16="http://schemas.microsoft.com/office/drawing/2014/main" id="{E07EBCA7-C1BD-E0AD-6403-14224CB1B5C6}"/>
              </a:ext>
            </a:extLst>
          </p:cNvPr>
          <p:cNvSpPr>
            <a:spLocks noGrp="1"/>
          </p:cNvSpPr>
          <p:nvPr>
            <p:ph type="body" sz="quarter" idx="28" hasCustomPrompt="1"/>
          </p:nvPr>
        </p:nvSpPr>
        <p:spPr>
          <a:xfrm>
            <a:off x="2180549"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0" name="Text Placeholder 105">
            <a:extLst>
              <a:ext uri="{FF2B5EF4-FFF2-40B4-BE49-F238E27FC236}">
                <a16:creationId xmlns:a16="http://schemas.microsoft.com/office/drawing/2014/main" id="{880DDDC9-1973-AB6B-84B0-8402F7E57DD6}"/>
              </a:ext>
            </a:extLst>
          </p:cNvPr>
          <p:cNvSpPr>
            <a:spLocks noGrp="1"/>
          </p:cNvSpPr>
          <p:nvPr>
            <p:ph type="body" sz="quarter" idx="29"/>
          </p:nvPr>
        </p:nvSpPr>
        <p:spPr>
          <a:xfrm>
            <a:off x="2180549"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1" name="Text Placeholder 105">
            <a:extLst>
              <a:ext uri="{FF2B5EF4-FFF2-40B4-BE49-F238E27FC236}">
                <a16:creationId xmlns:a16="http://schemas.microsoft.com/office/drawing/2014/main" id="{779BA1D8-105C-B66F-63AF-84DC7F622456}"/>
              </a:ext>
            </a:extLst>
          </p:cNvPr>
          <p:cNvSpPr>
            <a:spLocks noGrp="1"/>
          </p:cNvSpPr>
          <p:nvPr>
            <p:ph type="body" sz="quarter" idx="30"/>
          </p:nvPr>
        </p:nvSpPr>
        <p:spPr>
          <a:xfrm>
            <a:off x="2180549"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92" name="Text Placeholder 94">
            <a:extLst>
              <a:ext uri="{FF2B5EF4-FFF2-40B4-BE49-F238E27FC236}">
                <a16:creationId xmlns:a16="http://schemas.microsoft.com/office/drawing/2014/main" id="{D8F51403-DA8F-C60A-932D-8B8817FDA751}"/>
              </a:ext>
            </a:extLst>
          </p:cNvPr>
          <p:cNvSpPr>
            <a:spLocks noGrp="1"/>
          </p:cNvSpPr>
          <p:nvPr>
            <p:ph type="body" sz="quarter" idx="31" hasCustomPrompt="1"/>
          </p:nvPr>
        </p:nvSpPr>
        <p:spPr>
          <a:xfrm>
            <a:off x="5373246"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3" name="Text Placeholder 105">
            <a:extLst>
              <a:ext uri="{FF2B5EF4-FFF2-40B4-BE49-F238E27FC236}">
                <a16:creationId xmlns:a16="http://schemas.microsoft.com/office/drawing/2014/main" id="{1D287AE8-D07F-849B-E6F1-1AC629E8FB32}"/>
              </a:ext>
            </a:extLst>
          </p:cNvPr>
          <p:cNvSpPr>
            <a:spLocks noGrp="1"/>
          </p:cNvSpPr>
          <p:nvPr>
            <p:ph type="body" sz="quarter" idx="32"/>
          </p:nvPr>
        </p:nvSpPr>
        <p:spPr>
          <a:xfrm>
            <a:off x="5373246"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4" name="Text Placeholder 105">
            <a:extLst>
              <a:ext uri="{FF2B5EF4-FFF2-40B4-BE49-F238E27FC236}">
                <a16:creationId xmlns:a16="http://schemas.microsoft.com/office/drawing/2014/main" id="{D79AB424-C959-FD9F-0942-4B657234F221}"/>
              </a:ext>
            </a:extLst>
          </p:cNvPr>
          <p:cNvSpPr>
            <a:spLocks noGrp="1"/>
          </p:cNvSpPr>
          <p:nvPr>
            <p:ph type="body" sz="quarter" idx="33"/>
          </p:nvPr>
        </p:nvSpPr>
        <p:spPr>
          <a:xfrm>
            <a:off x="5373246"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4" name="Text Placeholder 102">
            <a:extLst>
              <a:ext uri="{FF2B5EF4-FFF2-40B4-BE49-F238E27FC236}">
                <a16:creationId xmlns:a16="http://schemas.microsoft.com/office/drawing/2014/main" id="{6B092F76-43C5-F926-7195-2BCC43DAB571}"/>
              </a:ext>
            </a:extLst>
          </p:cNvPr>
          <p:cNvSpPr>
            <a:spLocks noGrp="1"/>
          </p:cNvSpPr>
          <p:nvPr>
            <p:ph type="body" sz="quarter" idx="37" hasCustomPrompt="1"/>
          </p:nvPr>
        </p:nvSpPr>
        <p:spPr>
          <a:xfrm>
            <a:off x="10430234"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6" name="Text Placeholder 10">
            <a:extLst>
              <a:ext uri="{FF2B5EF4-FFF2-40B4-BE49-F238E27FC236}">
                <a16:creationId xmlns:a16="http://schemas.microsoft.com/office/drawing/2014/main" id="{C45841F4-A8FE-5525-0640-EEE1AD7077BC}"/>
              </a:ext>
            </a:extLst>
          </p:cNvPr>
          <p:cNvSpPr>
            <a:spLocks noGrp="1"/>
          </p:cNvSpPr>
          <p:nvPr>
            <p:ph type="body" sz="quarter" idx="38" hasCustomPrompt="1"/>
          </p:nvPr>
        </p:nvSpPr>
        <p:spPr>
          <a:xfrm>
            <a:off x="11417128"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 name="Text Placeholder 10">
            <a:extLst>
              <a:ext uri="{FF2B5EF4-FFF2-40B4-BE49-F238E27FC236}">
                <a16:creationId xmlns:a16="http://schemas.microsoft.com/office/drawing/2014/main" id="{C344CDF2-854C-126C-A912-59B55B8801D2}"/>
              </a:ext>
            </a:extLst>
          </p:cNvPr>
          <p:cNvSpPr>
            <a:spLocks noGrp="1"/>
          </p:cNvSpPr>
          <p:nvPr>
            <p:ph type="body" sz="quarter" idx="39" hasCustomPrompt="1"/>
          </p:nvPr>
        </p:nvSpPr>
        <p:spPr>
          <a:xfrm>
            <a:off x="11588664"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8" name="Text Placeholder 10">
            <a:extLst>
              <a:ext uri="{FF2B5EF4-FFF2-40B4-BE49-F238E27FC236}">
                <a16:creationId xmlns:a16="http://schemas.microsoft.com/office/drawing/2014/main" id="{629227CD-8870-FBE5-7A5E-7CE2A9BD51FE}"/>
              </a:ext>
            </a:extLst>
          </p:cNvPr>
          <p:cNvSpPr>
            <a:spLocks noGrp="1"/>
          </p:cNvSpPr>
          <p:nvPr>
            <p:ph type="body" sz="quarter" idx="40" hasCustomPrompt="1"/>
          </p:nvPr>
        </p:nvSpPr>
        <p:spPr>
          <a:xfrm>
            <a:off x="11760200"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704016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in the life six 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CCAB00-F99A-7DCD-DC25-CBD3A1EEAFDD}"/>
              </a:ext>
            </a:extLst>
          </p:cNvPr>
          <p:cNvPicPr>
            <a:picLocks noChangeAspect="1"/>
          </p:cNvPicPr>
          <p:nvPr userDrawn="1"/>
        </p:nvPicPr>
        <p:blipFill rotWithShape="1">
          <a:blip r:embed="rId2">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7614" t="61632" r="35751"/>
          <a:stretch/>
        </p:blipFill>
        <p:spPr>
          <a:xfrm>
            <a:off x="0" y="1238489"/>
            <a:ext cx="12191997" cy="5619511"/>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75" name="TextBox 74">
            <a:extLst>
              <a:ext uri="{FF2B5EF4-FFF2-40B4-BE49-F238E27FC236}">
                <a16:creationId xmlns:a16="http://schemas.microsoft.com/office/drawing/2014/main" id="{1BB75DAB-4D8A-2933-BB52-0C94AA4816E3}"/>
              </a:ext>
            </a:extLst>
          </p:cNvPr>
          <p:cNvSpPr txBox="1"/>
          <p:nvPr userDrawn="1"/>
        </p:nvSpPr>
        <p:spPr>
          <a:xfrm>
            <a:off x="10430235" y="351933"/>
            <a:ext cx="931764"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84" name="TextBox 83">
            <a:extLst>
              <a:ext uri="{FF2B5EF4-FFF2-40B4-BE49-F238E27FC236}">
                <a16:creationId xmlns:a16="http://schemas.microsoft.com/office/drawing/2014/main" id="{8D8427AA-F015-D373-46E2-2EB1053D80CE}"/>
              </a:ext>
            </a:extLst>
          </p:cNvPr>
          <p:cNvSpPr txBox="1"/>
          <p:nvPr userDrawn="1"/>
        </p:nvSpPr>
        <p:spPr>
          <a:xfrm>
            <a:off x="9187165" y="351933"/>
            <a:ext cx="931764"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Available with:</a:t>
            </a:r>
          </a:p>
        </p:txBody>
      </p:sp>
      <p:cxnSp>
        <p:nvCxnSpPr>
          <p:cNvPr id="86" name="Straight Connector 85">
            <a:extLst>
              <a:ext uri="{FF2B5EF4-FFF2-40B4-BE49-F238E27FC236}">
                <a16:creationId xmlns:a16="http://schemas.microsoft.com/office/drawing/2014/main" id="{4216CED8-8F45-B380-FB1B-B9408979340F}"/>
              </a:ext>
            </a:extLst>
          </p:cNvPr>
          <p:cNvCxnSpPr/>
          <p:nvPr userDrawn="1"/>
        </p:nvCxnSpPr>
        <p:spPr>
          <a:xfrm>
            <a:off x="10357672"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 Placeholder 92">
            <a:extLst>
              <a:ext uri="{FF2B5EF4-FFF2-40B4-BE49-F238E27FC236}">
                <a16:creationId xmlns:a16="http://schemas.microsoft.com/office/drawing/2014/main" id="{B818C25C-E120-78B9-B45A-1E32ACD400F2}"/>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103" name="Text Placeholder 102">
            <a:extLst>
              <a:ext uri="{FF2B5EF4-FFF2-40B4-BE49-F238E27FC236}">
                <a16:creationId xmlns:a16="http://schemas.microsoft.com/office/drawing/2014/main" id="{6B562108-00FE-5F42-7550-13BB7DE58EA1}"/>
              </a:ext>
            </a:extLst>
          </p:cNvPr>
          <p:cNvSpPr>
            <a:spLocks noGrp="1"/>
          </p:cNvSpPr>
          <p:nvPr>
            <p:ph type="body" sz="quarter" idx="17" hasCustomPrompt="1"/>
          </p:nvPr>
        </p:nvSpPr>
        <p:spPr>
          <a:xfrm>
            <a:off x="6519107"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119" name="Freeform: Shape 2">
            <a:extLst>
              <a:ext uri="{FF2B5EF4-FFF2-40B4-BE49-F238E27FC236}">
                <a16:creationId xmlns:a16="http://schemas.microsoft.com/office/drawing/2014/main" id="{DFCC0CE5-9BBF-33A2-43D3-995556541219}"/>
              </a:ext>
              <a:ext uri="{C183D7F6-B498-43B3-948B-1728B52AA6E4}">
                <adec:decorative xmlns:adec="http://schemas.microsoft.com/office/drawing/2017/decorative" val="1"/>
              </a:ext>
            </a:extLst>
          </p:cNvPr>
          <p:cNvSpPr/>
          <p:nvPr userDrawn="1"/>
        </p:nvSpPr>
        <p:spPr bwMode="auto">
          <a:xfrm>
            <a:off x="-1" y="1761263"/>
            <a:ext cx="10010265"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7" name="Group 146">
            <a:extLst>
              <a:ext uri="{FF2B5EF4-FFF2-40B4-BE49-F238E27FC236}">
                <a16:creationId xmlns:a16="http://schemas.microsoft.com/office/drawing/2014/main" id="{F3E1CBA9-BB11-EF2E-649E-27B49E82FE86}"/>
              </a:ext>
            </a:extLst>
          </p:cNvPr>
          <p:cNvGrpSpPr/>
          <p:nvPr userDrawn="1"/>
        </p:nvGrpSpPr>
        <p:grpSpPr>
          <a:xfrm>
            <a:off x="3476832" y="1696843"/>
            <a:ext cx="166152" cy="166152"/>
            <a:chOff x="5214995" y="-1168400"/>
            <a:chExt cx="431800" cy="431800"/>
          </a:xfrm>
        </p:grpSpPr>
        <p:sp>
          <p:nvSpPr>
            <p:cNvPr id="148" name="Oval 147">
              <a:extLst>
                <a:ext uri="{FF2B5EF4-FFF2-40B4-BE49-F238E27FC236}">
                  <a16:creationId xmlns:a16="http://schemas.microsoft.com/office/drawing/2014/main" id="{E54C8AC7-0DF2-A7B4-59BC-354BDE9A823D}"/>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9" name="Rectangle 89">
              <a:extLst>
                <a:ext uri="{FF2B5EF4-FFF2-40B4-BE49-F238E27FC236}">
                  <a16:creationId xmlns:a16="http://schemas.microsoft.com/office/drawing/2014/main" id="{F0376496-3125-ED18-7608-C142A0C35F3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0" name="Group 149">
            <a:extLst>
              <a:ext uri="{FF2B5EF4-FFF2-40B4-BE49-F238E27FC236}">
                <a16:creationId xmlns:a16="http://schemas.microsoft.com/office/drawing/2014/main" id="{3D3E10AB-B82F-F7E8-A33D-8AF61C784420}"/>
              </a:ext>
            </a:extLst>
          </p:cNvPr>
          <p:cNvGrpSpPr/>
          <p:nvPr userDrawn="1"/>
        </p:nvGrpSpPr>
        <p:grpSpPr>
          <a:xfrm>
            <a:off x="6669529" y="1696843"/>
            <a:ext cx="166152" cy="166152"/>
            <a:chOff x="5214995" y="-1168400"/>
            <a:chExt cx="431800" cy="431800"/>
          </a:xfrm>
        </p:grpSpPr>
        <p:sp>
          <p:nvSpPr>
            <p:cNvPr id="151" name="Oval 150">
              <a:extLst>
                <a:ext uri="{FF2B5EF4-FFF2-40B4-BE49-F238E27FC236}">
                  <a16:creationId xmlns:a16="http://schemas.microsoft.com/office/drawing/2014/main" id="{CC526CF7-4F8D-6DB9-E3E9-2381E7AFAF4A}"/>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2" name="Rectangle 89">
              <a:extLst>
                <a:ext uri="{FF2B5EF4-FFF2-40B4-BE49-F238E27FC236}">
                  <a16:creationId xmlns:a16="http://schemas.microsoft.com/office/drawing/2014/main" id="{63E3BD4D-8045-49DC-2041-46643AE5ED02}"/>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3" name="Group 152">
            <a:extLst>
              <a:ext uri="{FF2B5EF4-FFF2-40B4-BE49-F238E27FC236}">
                <a16:creationId xmlns:a16="http://schemas.microsoft.com/office/drawing/2014/main" id="{816F1C59-4D7D-3BDD-0560-654E11A9B15E}"/>
              </a:ext>
            </a:extLst>
          </p:cNvPr>
          <p:cNvGrpSpPr/>
          <p:nvPr userDrawn="1"/>
        </p:nvGrpSpPr>
        <p:grpSpPr>
          <a:xfrm flipH="1">
            <a:off x="3476832" y="4152094"/>
            <a:ext cx="166152" cy="166152"/>
            <a:chOff x="5214995" y="-1168400"/>
            <a:chExt cx="431800" cy="431800"/>
          </a:xfrm>
        </p:grpSpPr>
        <p:sp>
          <p:nvSpPr>
            <p:cNvPr id="154" name="Oval 153">
              <a:extLst>
                <a:ext uri="{FF2B5EF4-FFF2-40B4-BE49-F238E27FC236}">
                  <a16:creationId xmlns:a16="http://schemas.microsoft.com/office/drawing/2014/main" id="{A0C410FC-F149-F1FA-B620-BF7F0EDE7D6C}"/>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5" name="Rectangle 89">
              <a:extLst>
                <a:ext uri="{FF2B5EF4-FFF2-40B4-BE49-F238E27FC236}">
                  <a16:creationId xmlns:a16="http://schemas.microsoft.com/office/drawing/2014/main" id="{5B5C9B65-59ED-2529-1E53-C9ABE9CB79FD}"/>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6" name="Group 155">
            <a:extLst>
              <a:ext uri="{FF2B5EF4-FFF2-40B4-BE49-F238E27FC236}">
                <a16:creationId xmlns:a16="http://schemas.microsoft.com/office/drawing/2014/main" id="{28DAF83D-E0BD-BE8E-ECEC-5E5EDE3E6C74}"/>
              </a:ext>
            </a:extLst>
          </p:cNvPr>
          <p:cNvGrpSpPr/>
          <p:nvPr userDrawn="1"/>
        </p:nvGrpSpPr>
        <p:grpSpPr>
          <a:xfrm flipH="1">
            <a:off x="6669529" y="4152094"/>
            <a:ext cx="166152" cy="166152"/>
            <a:chOff x="5214995" y="-1168400"/>
            <a:chExt cx="431800" cy="431800"/>
          </a:xfrm>
        </p:grpSpPr>
        <p:sp>
          <p:nvSpPr>
            <p:cNvPr id="157" name="Oval 156">
              <a:extLst>
                <a:ext uri="{FF2B5EF4-FFF2-40B4-BE49-F238E27FC236}">
                  <a16:creationId xmlns:a16="http://schemas.microsoft.com/office/drawing/2014/main" id="{2CC39567-C008-3C38-03DA-28EE0BE74832}"/>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8" name="Rectangle 89">
              <a:extLst>
                <a:ext uri="{FF2B5EF4-FFF2-40B4-BE49-F238E27FC236}">
                  <a16:creationId xmlns:a16="http://schemas.microsoft.com/office/drawing/2014/main" id="{99B2574B-7594-72E2-E826-4D4DA471A11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77" name="Group 176">
            <a:extLst>
              <a:ext uri="{FF2B5EF4-FFF2-40B4-BE49-F238E27FC236}">
                <a16:creationId xmlns:a16="http://schemas.microsoft.com/office/drawing/2014/main" id="{E60DF7C5-E7F6-A90D-706C-6592ECDDB338}"/>
              </a:ext>
            </a:extLst>
          </p:cNvPr>
          <p:cNvGrpSpPr/>
          <p:nvPr userDrawn="1"/>
        </p:nvGrpSpPr>
        <p:grpSpPr>
          <a:xfrm rot="5400000">
            <a:off x="9928103" y="2137261"/>
            <a:ext cx="166152" cy="166152"/>
            <a:chOff x="5214995" y="-1168400"/>
            <a:chExt cx="431800" cy="431800"/>
          </a:xfrm>
        </p:grpSpPr>
        <p:sp>
          <p:nvSpPr>
            <p:cNvPr id="178" name="Oval 177">
              <a:extLst>
                <a:ext uri="{FF2B5EF4-FFF2-40B4-BE49-F238E27FC236}">
                  <a16:creationId xmlns:a16="http://schemas.microsoft.com/office/drawing/2014/main" id="{11A9EA57-349E-6453-094C-DB252913E583}"/>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9" name="Rectangle 89">
              <a:extLst>
                <a:ext uri="{FF2B5EF4-FFF2-40B4-BE49-F238E27FC236}">
                  <a16:creationId xmlns:a16="http://schemas.microsoft.com/office/drawing/2014/main" id="{217C0C60-8F15-8390-C6A7-0DB9E99CA65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80" name="Group 179">
            <a:extLst>
              <a:ext uri="{FF2B5EF4-FFF2-40B4-BE49-F238E27FC236}">
                <a16:creationId xmlns:a16="http://schemas.microsoft.com/office/drawing/2014/main" id="{3B572509-4831-8A48-B663-AE17D9FD8ED5}"/>
              </a:ext>
            </a:extLst>
          </p:cNvPr>
          <p:cNvGrpSpPr/>
          <p:nvPr userDrawn="1"/>
        </p:nvGrpSpPr>
        <p:grpSpPr>
          <a:xfrm rot="5400000">
            <a:off x="9928103" y="3858268"/>
            <a:ext cx="166152" cy="166152"/>
            <a:chOff x="5214995" y="-1168400"/>
            <a:chExt cx="431800" cy="431800"/>
          </a:xfrm>
        </p:grpSpPr>
        <p:sp>
          <p:nvSpPr>
            <p:cNvPr id="181" name="Oval 180">
              <a:extLst>
                <a:ext uri="{FF2B5EF4-FFF2-40B4-BE49-F238E27FC236}">
                  <a16:creationId xmlns:a16="http://schemas.microsoft.com/office/drawing/2014/main" id="{068A591D-A59C-D3D7-2C67-293B3727D0A2}"/>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2" name="Rectangle 89">
              <a:extLst>
                <a:ext uri="{FF2B5EF4-FFF2-40B4-BE49-F238E27FC236}">
                  <a16:creationId xmlns:a16="http://schemas.microsoft.com/office/drawing/2014/main" id="{8B0AF6B1-C3AC-C476-AE16-287C61A1D75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Text Placeholder 94">
            <a:extLst>
              <a:ext uri="{FF2B5EF4-FFF2-40B4-BE49-F238E27FC236}">
                <a16:creationId xmlns:a16="http://schemas.microsoft.com/office/drawing/2014/main" id="{545F2FD2-44C5-DA9F-8E2B-13D6C03793D7}"/>
              </a:ext>
            </a:extLst>
          </p:cNvPr>
          <p:cNvSpPr>
            <a:spLocks noGrp="1"/>
          </p:cNvSpPr>
          <p:nvPr>
            <p:ph type="body" sz="quarter" idx="11" hasCustomPrompt="1"/>
          </p:nvPr>
        </p:nvSpPr>
        <p:spPr>
          <a:xfrm>
            <a:off x="584200"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06" name="Text Placeholder 105">
            <a:extLst>
              <a:ext uri="{FF2B5EF4-FFF2-40B4-BE49-F238E27FC236}">
                <a16:creationId xmlns:a16="http://schemas.microsoft.com/office/drawing/2014/main" id="{433B73A7-DB5C-AF5A-B12A-70E655D0C55D}"/>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9" name="Text Placeholder 105">
            <a:extLst>
              <a:ext uri="{FF2B5EF4-FFF2-40B4-BE49-F238E27FC236}">
                <a16:creationId xmlns:a16="http://schemas.microsoft.com/office/drawing/2014/main" id="{C966B391-3BF4-A5FB-4F8A-8B4B54689661}"/>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3" name="Text Placeholder 94">
            <a:extLst>
              <a:ext uri="{FF2B5EF4-FFF2-40B4-BE49-F238E27FC236}">
                <a16:creationId xmlns:a16="http://schemas.microsoft.com/office/drawing/2014/main" id="{DF1E6E41-3DB3-84EB-984F-CCB9167D5657}"/>
              </a:ext>
            </a:extLst>
          </p:cNvPr>
          <p:cNvSpPr>
            <a:spLocks noGrp="1"/>
          </p:cNvSpPr>
          <p:nvPr>
            <p:ph type="body" sz="quarter" idx="22" hasCustomPrompt="1"/>
          </p:nvPr>
        </p:nvSpPr>
        <p:spPr>
          <a:xfrm>
            <a:off x="3776898"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84" name="Text Placeholder 105">
            <a:extLst>
              <a:ext uri="{FF2B5EF4-FFF2-40B4-BE49-F238E27FC236}">
                <a16:creationId xmlns:a16="http://schemas.microsoft.com/office/drawing/2014/main" id="{6E6ACE10-8248-C360-0E35-7598E8EC8281}"/>
              </a:ext>
            </a:extLst>
          </p:cNvPr>
          <p:cNvSpPr>
            <a:spLocks noGrp="1"/>
          </p:cNvSpPr>
          <p:nvPr>
            <p:ph type="body" sz="quarter" idx="23"/>
          </p:nvPr>
        </p:nvSpPr>
        <p:spPr>
          <a:xfrm>
            <a:off x="3776898"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85" name="Text Placeholder 105">
            <a:extLst>
              <a:ext uri="{FF2B5EF4-FFF2-40B4-BE49-F238E27FC236}">
                <a16:creationId xmlns:a16="http://schemas.microsoft.com/office/drawing/2014/main" id="{55D154DF-71A5-D9D3-0756-AA7208899CFD}"/>
              </a:ext>
            </a:extLst>
          </p:cNvPr>
          <p:cNvSpPr>
            <a:spLocks noGrp="1"/>
          </p:cNvSpPr>
          <p:nvPr>
            <p:ph type="body" sz="quarter" idx="24"/>
          </p:nvPr>
        </p:nvSpPr>
        <p:spPr>
          <a:xfrm>
            <a:off x="3719286"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6" name="Text Placeholder 94">
            <a:extLst>
              <a:ext uri="{FF2B5EF4-FFF2-40B4-BE49-F238E27FC236}">
                <a16:creationId xmlns:a16="http://schemas.microsoft.com/office/drawing/2014/main" id="{3BF3353A-2534-A54C-BD30-4DA6ABBA06BA}"/>
              </a:ext>
            </a:extLst>
          </p:cNvPr>
          <p:cNvSpPr>
            <a:spLocks noGrp="1"/>
          </p:cNvSpPr>
          <p:nvPr>
            <p:ph type="body" sz="quarter" idx="25" hasCustomPrompt="1"/>
          </p:nvPr>
        </p:nvSpPr>
        <p:spPr>
          <a:xfrm>
            <a:off x="6969595"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87" name="Text Placeholder 105">
            <a:extLst>
              <a:ext uri="{FF2B5EF4-FFF2-40B4-BE49-F238E27FC236}">
                <a16:creationId xmlns:a16="http://schemas.microsoft.com/office/drawing/2014/main" id="{F8FA69C0-B798-B0EF-B064-997FF774E8E9}"/>
              </a:ext>
            </a:extLst>
          </p:cNvPr>
          <p:cNvSpPr>
            <a:spLocks noGrp="1"/>
          </p:cNvSpPr>
          <p:nvPr>
            <p:ph type="body" sz="quarter" idx="26"/>
          </p:nvPr>
        </p:nvSpPr>
        <p:spPr>
          <a:xfrm>
            <a:off x="6969595"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88" name="Text Placeholder 105">
            <a:extLst>
              <a:ext uri="{FF2B5EF4-FFF2-40B4-BE49-F238E27FC236}">
                <a16:creationId xmlns:a16="http://schemas.microsoft.com/office/drawing/2014/main" id="{FFA3E6BA-ECB6-F78C-CF22-7B05706020E3}"/>
              </a:ext>
            </a:extLst>
          </p:cNvPr>
          <p:cNvSpPr>
            <a:spLocks noGrp="1"/>
          </p:cNvSpPr>
          <p:nvPr>
            <p:ph type="body" sz="quarter" idx="27"/>
          </p:nvPr>
        </p:nvSpPr>
        <p:spPr>
          <a:xfrm>
            <a:off x="6969595"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9" name="Text Placeholder 94">
            <a:extLst>
              <a:ext uri="{FF2B5EF4-FFF2-40B4-BE49-F238E27FC236}">
                <a16:creationId xmlns:a16="http://schemas.microsoft.com/office/drawing/2014/main" id="{E07EBCA7-C1BD-E0AD-6403-14224CB1B5C6}"/>
              </a:ext>
            </a:extLst>
          </p:cNvPr>
          <p:cNvSpPr>
            <a:spLocks noGrp="1"/>
          </p:cNvSpPr>
          <p:nvPr>
            <p:ph type="body" sz="quarter" idx="28" hasCustomPrompt="1"/>
          </p:nvPr>
        </p:nvSpPr>
        <p:spPr>
          <a:xfrm>
            <a:off x="584200"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0" name="Text Placeholder 105">
            <a:extLst>
              <a:ext uri="{FF2B5EF4-FFF2-40B4-BE49-F238E27FC236}">
                <a16:creationId xmlns:a16="http://schemas.microsoft.com/office/drawing/2014/main" id="{880DDDC9-1973-AB6B-84B0-8402F7E57DD6}"/>
              </a:ext>
            </a:extLst>
          </p:cNvPr>
          <p:cNvSpPr>
            <a:spLocks noGrp="1"/>
          </p:cNvSpPr>
          <p:nvPr>
            <p:ph type="body" sz="quarter" idx="29"/>
          </p:nvPr>
        </p:nvSpPr>
        <p:spPr>
          <a:xfrm>
            <a:off x="58420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1" name="Text Placeholder 105">
            <a:extLst>
              <a:ext uri="{FF2B5EF4-FFF2-40B4-BE49-F238E27FC236}">
                <a16:creationId xmlns:a16="http://schemas.microsoft.com/office/drawing/2014/main" id="{779BA1D8-105C-B66F-63AF-84DC7F622456}"/>
              </a:ext>
            </a:extLst>
          </p:cNvPr>
          <p:cNvSpPr>
            <a:spLocks noGrp="1"/>
          </p:cNvSpPr>
          <p:nvPr>
            <p:ph type="body" sz="quarter" idx="30"/>
          </p:nvPr>
        </p:nvSpPr>
        <p:spPr>
          <a:xfrm>
            <a:off x="58420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92" name="Text Placeholder 94">
            <a:extLst>
              <a:ext uri="{FF2B5EF4-FFF2-40B4-BE49-F238E27FC236}">
                <a16:creationId xmlns:a16="http://schemas.microsoft.com/office/drawing/2014/main" id="{D8F51403-DA8F-C60A-932D-8B8817FDA751}"/>
              </a:ext>
            </a:extLst>
          </p:cNvPr>
          <p:cNvSpPr>
            <a:spLocks noGrp="1"/>
          </p:cNvSpPr>
          <p:nvPr>
            <p:ph type="body" sz="quarter" idx="31" hasCustomPrompt="1"/>
          </p:nvPr>
        </p:nvSpPr>
        <p:spPr>
          <a:xfrm>
            <a:off x="3776898"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3" name="Text Placeholder 105">
            <a:extLst>
              <a:ext uri="{FF2B5EF4-FFF2-40B4-BE49-F238E27FC236}">
                <a16:creationId xmlns:a16="http://schemas.microsoft.com/office/drawing/2014/main" id="{1D287AE8-D07F-849B-E6F1-1AC629E8FB32}"/>
              </a:ext>
            </a:extLst>
          </p:cNvPr>
          <p:cNvSpPr>
            <a:spLocks noGrp="1"/>
          </p:cNvSpPr>
          <p:nvPr>
            <p:ph type="body" sz="quarter" idx="32"/>
          </p:nvPr>
        </p:nvSpPr>
        <p:spPr>
          <a:xfrm>
            <a:off x="3776898"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4" name="Text Placeholder 105">
            <a:extLst>
              <a:ext uri="{FF2B5EF4-FFF2-40B4-BE49-F238E27FC236}">
                <a16:creationId xmlns:a16="http://schemas.microsoft.com/office/drawing/2014/main" id="{D79AB424-C959-FD9F-0942-4B657234F221}"/>
              </a:ext>
            </a:extLst>
          </p:cNvPr>
          <p:cNvSpPr>
            <a:spLocks noGrp="1"/>
          </p:cNvSpPr>
          <p:nvPr>
            <p:ph type="body" sz="quarter" idx="33"/>
          </p:nvPr>
        </p:nvSpPr>
        <p:spPr>
          <a:xfrm>
            <a:off x="3719286"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95" name="Text Placeholder 94">
            <a:extLst>
              <a:ext uri="{FF2B5EF4-FFF2-40B4-BE49-F238E27FC236}">
                <a16:creationId xmlns:a16="http://schemas.microsoft.com/office/drawing/2014/main" id="{4411A19D-5600-3582-7891-BEECA6B3C921}"/>
              </a:ext>
            </a:extLst>
          </p:cNvPr>
          <p:cNvSpPr>
            <a:spLocks noGrp="1"/>
          </p:cNvSpPr>
          <p:nvPr>
            <p:ph type="body" sz="quarter" idx="34" hasCustomPrompt="1"/>
          </p:nvPr>
        </p:nvSpPr>
        <p:spPr>
          <a:xfrm>
            <a:off x="6969595"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6" name="Text Placeholder 105">
            <a:extLst>
              <a:ext uri="{FF2B5EF4-FFF2-40B4-BE49-F238E27FC236}">
                <a16:creationId xmlns:a16="http://schemas.microsoft.com/office/drawing/2014/main" id="{E6756EC6-5C62-CCBD-6970-540F4E463C66}"/>
              </a:ext>
            </a:extLst>
          </p:cNvPr>
          <p:cNvSpPr>
            <a:spLocks noGrp="1"/>
          </p:cNvSpPr>
          <p:nvPr>
            <p:ph type="body" sz="quarter" idx="35"/>
          </p:nvPr>
        </p:nvSpPr>
        <p:spPr>
          <a:xfrm>
            <a:off x="6969595"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7" name="Text Placeholder 105">
            <a:extLst>
              <a:ext uri="{FF2B5EF4-FFF2-40B4-BE49-F238E27FC236}">
                <a16:creationId xmlns:a16="http://schemas.microsoft.com/office/drawing/2014/main" id="{56520A8E-9E5D-0840-1CB1-35762F47BF5D}"/>
              </a:ext>
            </a:extLst>
          </p:cNvPr>
          <p:cNvSpPr>
            <a:spLocks noGrp="1"/>
          </p:cNvSpPr>
          <p:nvPr>
            <p:ph type="body" sz="quarter" idx="36"/>
          </p:nvPr>
        </p:nvSpPr>
        <p:spPr>
          <a:xfrm>
            <a:off x="6969595"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3" name="Text Placeholder 102">
            <a:extLst>
              <a:ext uri="{FF2B5EF4-FFF2-40B4-BE49-F238E27FC236}">
                <a16:creationId xmlns:a16="http://schemas.microsoft.com/office/drawing/2014/main" id="{78D71A05-3479-3DEB-1227-2FC98983A80C}"/>
              </a:ext>
            </a:extLst>
          </p:cNvPr>
          <p:cNvSpPr>
            <a:spLocks noGrp="1"/>
          </p:cNvSpPr>
          <p:nvPr>
            <p:ph type="body" sz="quarter" idx="37" hasCustomPrompt="1"/>
          </p:nvPr>
        </p:nvSpPr>
        <p:spPr>
          <a:xfrm>
            <a:off x="10430234"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4" name="Text Placeholder 10">
            <a:extLst>
              <a:ext uri="{FF2B5EF4-FFF2-40B4-BE49-F238E27FC236}">
                <a16:creationId xmlns:a16="http://schemas.microsoft.com/office/drawing/2014/main" id="{07FB0D44-B2FC-AD50-89A4-2016469B01D6}"/>
              </a:ext>
            </a:extLst>
          </p:cNvPr>
          <p:cNvSpPr>
            <a:spLocks noGrp="1"/>
          </p:cNvSpPr>
          <p:nvPr>
            <p:ph type="body" sz="quarter" idx="38" hasCustomPrompt="1"/>
          </p:nvPr>
        </p:nvSpPr>
        <p:spPr>
          <a:xfrm>
            <a:off x="11417128"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6" name="Text Placeholder 10">
            <a:extLst>
              <a:ext uri="{FF2B5EF4-FFF2-40B4-BE49-F238E27FC236}">
                <a16:creationId xmlns:a16="http://schemas.microsoft.com/office/drawing/2014/main" id="{4A5639CF-B5E7-20B0-D289-A990965914E6}"/>
              </a:ext>
            </a:extLst>
          </p:cNvPr>
          <p:cNvSpPr>
            <a:spLocks noGrp="1"/>
          </p:cNvSpPr>
          <p:nvPr>
            <p:ph type="body" sz="quarter" idx="39" hasCustomPrompt="1"/>
          </p:nvPr>
        </p:nvSpPr>
        <p:spPr>
          <a:xfrm>
            <a:off x="11588664"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 name="Text Placeholder 10">
            <a:extLst>
              <a:ext uri="{FF2B5EF4-FFF2-40B4-BE49-F238E27FC236}">
                <a16:creationId xmlns:a16="http://schemas.microsoft.com/office/drawing/2014/main" id="{8C6AE7B5-FABD-E95D-A0C4-FEA8F2FE8010}"/>
              </a:ext>
            </a:extLst>
          </p:cNvPr>
          <p:cNvSpPr>
            <a:spLocks noGrp="1"/>
          </p:cNvSpPr>
          <p:nvPr>
            <p:ph type="body" sz="quarter" idx="40" hasCustomPrompt="1"/>
          </p:nvPr>
        </p:nvSpPr>
        <p:spPr>
          <a:xfrm>
            <a:off x="11760200"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895416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cenario 5 steps">
    <p:spTree>
      <p:nvGrpSpPr>
        <p:cNvPr id="1" name=""/>
        <p:cNvGrpSpPr/>
        <p:nvPr/>
      </p:nvGrpSpPr>
      <p:grpSpPr>
        <a:xfrm>
          <a:off x="0" y="0"/>
          <a:ext cx="0" cy="0"/>
          <a:chOff x="0" y="0"/>
          <a:chExt cx="0" cy="0"/>
        </a:xfrm>
      </p:grpSpPr>
      <p:sp>
        <p:nvSpPr>
          <p:cNvPr id="3" name="Rectangle: Rounded Corners 28">
            <a:extLst>
              <a:ext uri="{FF2B5EF4-FFF2-40B4-BE49-F238E27FC236}">
                <a16:creationId xmlns:a16="http://schemas.microsoft.com/office/drawing/2014/main" id="{2D1077C7-2D8F-78F3-7240-DA0E174889E3}"/>
              </a:ext>
              <a:ext uri="{C183D7F6-B498-43B3-948B-1728B52AA6E4}">
                <adec:decorative xmlns:adec="http://schemas.microsoft.com/office/drawing/2017/decorative" val="1"/>
              </a:ext>
            </a:extLst>
          </p:cNvPr>
          <p:cNvSpPr>
            <a:spLocks/>
          </p:cNvSpPr>
          <p:nvPr userDrawn="1"/>
        </p:nvSpPr>
        <p:spPr bwMode="auto">
          <a:xfrm>
            <a:off x="0" y="1238491"/>
            <a:ext cx="12192000" cy="561951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Rectangle: Rounded Corners 28">
            <a:extLst>
              <a:ext uri="{FF2B5EF4-FFF2-40B4-BE49-F238E27FC236}">
                <a16:creationId xmlns:a16="http://schemas.microsoft.com/office/drawing/2014/main" id="{0858CC03-0AEA-A519-5A48-FB794F9BA8D4}"/>
              </a:ext>
              <a:ext uri="{C183D7F6-B498-43B3-948B-1728B52AA6E4}">
                <adec:decorative xmlns:adec="http://schemas.microsoft.com/office/drawing/2017/decorative" val="1"/>
              </a:ext>
            </a:extLst>
          </p:cNvPr>
          <p:cNvSpPr>
            <a:spLocks/>
          </p:cNvSpPr>
          <p:nvPr userDrawn="1"/>
        </p:nvSpPr>
        <p:spPr bwMode="auto">
          <a:xfrm>
            <a:off x="0" y="1238491"/>
            <a:ext cx="12192000" cy="561951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 name="Title 2">
            <a:extLst>
              <a:ext uri="{FF2B5EF4-FFF2-40B4-BE49-F238E27FC236}">
                <a16:creationId xmlns:a16="http://schemas.microsoft.com/office/drawing/2014/main" id="{ECB0C164-C14C-4CC8-D2E3-51F6FB31E21F}"/>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8" name="Freeform: Shape 2">
            <a:extLst>
              <a:ext uri="{FF2B5EF4-FFF2-40B4-BE49-F238E27FC236}">
                <a16:creationId xmlns:a16="http://schemas.microsoft.com/office/drawing/2014/main" id="{2C93F3A2-CC94-C51D-985F-D626D59B9ED4}"/>
              </a:ext>
              <a:ext uri="{C183D7F6-B498-43B3-948B-1728B52AA6E4}">
                <adec:decorative xmlns:adec="http://schemas.microsoft.com/office/drawing/2017/decorative" val="1"/>
              </a:ext>
            </a:extLst>
          </p:cNvPr>
          <p:cNvSpPr/>
          <p:nvPr userDrawn="1"/>
        </p:nvSpPr>
        <p:spPr bwMode="auto">
          <a:xfrm>
            <a:off x="-1576" y="1761263"/>
            <a:ext cx="11100760"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0 w 9706877"/>
              <a:gd name="connsiteY0" fmla="*/ 0 h 2491048"/>
              <a:gd name="connsiteX1" fmla="*/ 9486494 w 9706877"/>
              <a:gd name="connsiteY1" fmla="*/ 0 h 2491048"/>
              <a:gd name="connsiteX2" fmla="*/ 9706877 w 9706877"/>
              <a:gd name="connsiteY2" fmla="*/ 220383 h 2491048"/>
              <a:gd name="connsiteX3" fmla="*/ 9706877 w 9706877"/>
              <a:gd name="connsiteY3" fmla="*/ 2270665 h 2491048"/>
              <a:gd name="connsiteX4" fmla="*/ 9486494 w 9706877"/>
              <a:gd name="connsiteY4" fmla="*/ 2491048 h 2491048"/>
              <a:gd name="connsiteX5" fmla="*/ 635902 w 9706877"/>
              <a:gd name="connsiteY5" fmla="*/ 2491048 h 2491048"/>
              <a:gd name="connsiteX0" fmla="*/ 19270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289046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745418"/>
              <a:gd name="connsiteY0" fmla="*/ 0 h 2491048"/>
              <a:gd name="connsiteX1" fmla="*/ 9525035 w 9745418"/>
              <a:gd name="connsiteY1" fmla="*/ 0 h 2491048"/>
              <a:gd name="connsiteX2" fmla="*/ 9745418 w 9745418"/>
              <a:gd name="connsiteY2" fmla="*/ 220383 h 2491048"/>
              <a:gd name="connsiteX3" fmla="*/ 9745418 w 9745418"/>
              <a:gd name="connsiteY3" fmla="*/ 2270665 h 2491048"/>
              <a:gd name="connsiteX4" fmla="*/ 9525035 w 9745418"/>
              <a:gd name="connsiteY4" fmla="*/ 2491048 h 2491048"/>
              <a:gd name="connsiteX5" fmla="*/ 19271 w 9745418"/>
              <a:gd name="connsiteY5" fmla="*/ 2491048 h 2491048"/>
              <a:gd name="connsiteX0" fmla="*/ 28903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54159 w 9697244"/>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 w 9697244"/>
              <a:gd name="connsiteY5" fmla="*/ 2491048 h 2491048"/>
              <a:gd name="connsiteX0" fmla="*/ 240871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9634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0 w 10058822"/>
              <a:gd name="connsiteY0" fmla="*/ 0 h 2491048"/>
              <a:gd name="connsiteX1" fmla="*/ 9838439 w 10058822"/>
              <a:gd name="connsiteY1" fmla="*/ 0 h 2491048"/>
              <a:gd name="connsiteX2" fmla="*/ 10058822 w 10058822"/>
              <a:gd name="connsiteY2" fmla="*/ 220383 h 2491048"/>
              <a:gd name="connsiteX3" fmla="*/ 10058822 w 10058822"/>
              <a:gd name="connsiteY3" fmla="*/ 2270665 h 2491048"/>
              <a:gd name="connsiteX4" fmla="*/ 9838439 w 10058822"/>
              <a:gd name="connsiteY4" fmla="*/ 2491048 h 2491048"/>
              <a:gd name="connsiteX5" fmla="*/ 120707 w 10058822"/>
              <a:gd name="connsiteY5" fmla="*/ 2491048 h 2491048"/>
              <a:gd name="connsiteX0" fmla="*/ 324 w 10059146"/>
              <a:gd name="connsiteY0" fmla="*/ 0 h 2491048"/>
              <a:gd name="connsiteX1" fmla="*/ 9838763 w 10059146"/>
              <a:gd name="connsiteY1" fmla="*/ 0 h 2491048"/>
              <a:gd name="connsiteX2" fmla="*/ 10059146 w 10059146"/>
              <a:gd name="connsiteY2" fmla="*/ 220383 h 2491048"/>
              <a:gd name="connsiteX3" fmla="*/ 10059146 w 10059146"/>
              <a:gd name="connsiteY3" fmla="*/ 2270665 h 2491048"/>
              <a:gd name="connsiteX4" fmla="*/ 9838763 w 10059146"/>
              <a:gd name="connsiteY4" fmla="*/ 2491048 h 2491048"/>
              <a:gd name="connsiteX5" fmla="*/ 0 w 10059146"/>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146" h="2491048">
                <a:moveTo>
                  <a:pt x="324" y="0"/>
                </a:moveTo>
                <a:lnTo>
                  <a:pt x="9838763" y="0"/>
                </a:lnTo>
                <a:cubicBezTo>
                  <a:pt x="9960477" y="0"/>
                  <a:pt x="10059146" y="98669"/>
                  <a:pt x="10059146" y="220383"/>
                </a:cubicBezTo>
                <a:lnTo>
                  <a:pt x="10059146" y="2270665"/>
                </a:lnTo>
                <a:cubicBezTo>
                  <a:pt x="10059146" y="2392379"/>
                  <a:pt x="9960477" y="2491048"/>
                  <a:pt x="9838763"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1122C4B1-294D-9ECA-ECF3-F5BE6E86FAB8}"/>
              </a:ext>
              <a:ext uri="{C183D7F6-B498-43B3-948B-1728B52AA6E4}">
                <adec:decorative xmlns:adec="http://schemas.microsoft.com/office/drawing/2017/decorative" val="1"/>
              </a:ext>
            </a:extLst>
          </p:cNvPr>
          <p:cNvGrpSpPr/>
          <p:nvPr userDrawn="1"/>
        </p:nvGrpSpPr>
        <p:grpSpPr>
          <a:xfrm>
            <a:off x="3636944" y="1684408"/>
            <a:ext cx="166152" cy="166152"/>
            <a:chOff x="5214995" y="-1168400"/>
            <a:chExt cx="431800" cy="431800"/>
          </a:xfrm>
        </p:grpSpPr>
        <p:sp>
          <p:nvSpPr>
            <p:cNvPr id="10" name="Oval 9">
              <a:extLst>
                <a:ext uri="{FF2B5EF4-FFF2-40B4-BE49-F238E27FC236}">
                  <a16:creationId xmlns:a16="http://schemas.microsoft.com/office/drawing/2014/main" id="{4E8FC232-0BCD-F6AC-BD06-77AB84DB368F}"/>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89">
              <a:extLst>
                <a:ext uri="{FF2B5EF4-FFF2-40B4-BE49-F238E27FC236}">
                  <a16:creationId xmlns:a16="http://schemas.microsoft.com/office/drawing/2014/main" id="{33539872-4944-2C32-31A0-4BE80F72FD09}"/>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2" name="Group 11">
            <a:extLst>
              <a:ext uri="{FF2B5EF4-FFF2-40B4-BE49-F238E27FC236}">
                <a16:creationId xmlns:a16="http://schemas.microsoft.com/office/drawing/2014/main" id="{6193B5D2-FEAC-870D-D152-2194D79B77C6}"/>
              </a:ext>
              <a:ext uri="{C183D7F6-B498-43B3-948B-1728B52AA6E4}">
                <adec:decorative xmlns:adec="http://schemas.microsoft.com/office/drawing/2017/decorative" val="1"/>
              </a:ext>
            </a:extLst>
          </p:cNvPr>
          <p:cNvGrpSpPr/>
          <p:nvPr userDrawn="1"/>
        </p:nvGrpSpPr>
        <p:grpSpPr>
          <a:xfrm>
            <a:off x="7100584" y="1684408"/>
            <a:ext cx="166152" cy="166152"/>
            <a:chOff x="5214995" y="-1168400"/>
            <a:chExt cx="431800" cy="431800"/>
          </a:xfrm>
        </p:grpSpPr>
        <p:sp>
          <p:nvSpPr>
            <p:cNvPr id="13" name="Oval 12">
              <a:extLst>
                <a:ext uri="{FF2B5EF4-FFF2-40B4-BE49-F238E27FC236}">
                  <a16:creationId xmlns:a16="http://schemas.microsoft.com/office/drawing/2014/main" id="{CADF8C17-F3DF-4F4C-EA21-813C0992D42E}"/>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Rectangle 89">
              <a:extLst>
                <a:ext uri="{FF2B5EF4-FFF2-40B4-BE49-F238E27FC236}">
                  <a16:creationId xmlns:a16="http://schemas.microsoft.com/office/drawing/2014/main" id="{7B1BA1C5-F4EC-157C-ACA3-78DE98775A7F}"/>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8" name="Group 17">
            <a:extLst>
              <a:ext uri="{FF2B5EF4-FFF2-40B4-BE49-F238E27FC236}">
                <a16:creationId xmlns:a16="http://schemas.microsoft.com/office/drawing/2014/main" id="{6257092D-50C7-07C3-1191-5D9B90C044BC}"/>
              </a:ext>
              <a:ext uri="{C183D7F6-B498-43B3-948B-1728B52AA6E4}">
                <adec:decorative xmlns:adec="http://schemas.microsoft.com/office/drawing/2017/decorative" val="1"/>
              </a:ext>
            </a:extLst>
          </p:cNvPr>
          <p:cNvGrpSpPr/>
          <p:nvPr userDrawn="1"/>
        </p:nvGrpSpPr>
        <p:grpSpPr>
          <a:xfrm flipH="1">
            <a:off x="3636944" y="4142745"/>
            <a:ext cx="166152" cy="166152"/>
            <a:chOff x="5214995" y="-1168400"/>
            <a:chExt cx="431800" cy="431800"/>
          </a:xfrm>
        </p:grpSpPr>
        <p:sp>
          <p:nvSpPr>
            <p:cNvPr id="19" name="Oval 18">
              <a:extLst>
                <a:ext uri="{FF2B5EF4-FFF2-40B4-BE49-F238E27FC236}">
                  <a16:creationId xmlns:a16="http://schemas.microsoft.com/office/drawing/2014/main" id="{4C74DFE2-C269-FDE0-ADEF-5E5030CDFE8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89">
              <a:extLst>
                <a:ext uri="{FF2B5EF4-FFF2-40B4-BE49-F238E27FC236}">
                  <a16:creationId xmlns:a16="http://schemas.microsoft.com/office/drawing/2014/main" id="{7BE46802-2BF6-61CF-EEED-9CE7781243DD}"/>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1" name="Group 20">
            <a:extLst>
              <a:ext uri="{FF2B5EF4-FFF2-40B4-BE49-F238E27FC236}">
                <a16:creationId xmlns:a16="http://schemas.microsoft.com/office/drawing/2014/main" id="{3E530A9A-F13C-4FF4-5F0B-FE347786231E}"/>
              </a:ext>
              <a:ext uri="{C183D7F6-B498-43B3-948B-1728B52AA6E4}">
                <adec:decorative xmlns:adec="http://schemas.microsoft.com/office/drawing/2017/decorative" val="1"/>
              </a:ext>
            </a:extLst>
          </p:cNvPr>
          <p:cNvGrpSpPr/>
          <p:nvPr userDrawn="1"/>
        </p:nvGrpSpPr>
        <p:grpSpPr>
          <a:xfrm flipH="1">
            <a:off x="7100584" y="4142745"/>
            <a:ext cx="166152" cy="166152"/>
            <a:chOff x="5214995" y="-1168400"/>
            <a:chExt cx="431800" cy="431800"/>
          </a:xfrm>
        </p:grpSpPr>
        <p:sp>
          <p:nvSpPr>
            <p:cNvPr id="22" name="Oval 21">
              <a:extLst>
                <a:ext uri="{FF2B5EF4-FFF2-40B4-BE49-F238E27FC236}">
                  <a16:creationId xmlns:a16="http://schemas.microsoft.com/office/drawing/2014/main" id="{A78D4321-5CF3-990A-4987-819B653FD42B}"/>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ectangle 89">
              <a:extLst>
                <a:ext uri="{FF2B5EF4-FFF2-40B4-BE49-F238E27FC236}">
                  <a16:creationId xmlns:a16="http://schemas.microsoft.com/office/drawing/2014/main" id="{EC851F8C-7F57-68E0-C695-AD54EA0CBED4}"/>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4" name="Group 23">
            <a:extLst>
              <a:ext uri="{FF2B5EF4-FFF2-40B4-BE49-F238E27FC236}">
                <a16:creationId xmlns:a16="http://schemas.microsoft.com/office/drawing/2014/main" id="{F7D0A97E-A18E-9E61-005B-DEEE7A963DA8}"/>
              </a:ext>
              <a:ext uri="{C183D7F6-B498-43B3-948B-1728B52AA6E4}">
                <adec:decorative xmlns:adec="http://schemas.microsoft.com/office/drawing/2017/decorative" val="1"/>
              </a:ext>
            </a:extLst>
          </p:cNvPr>
          <p:cNvGrpSpPr/>
          <p:nvPr userDrawn="1"/>
        </p:nvGrpSpPr>
        <p:grpSpPr>
          <a:xfrm rot="5400000">
            <a:off x="11016108" y="2124548"/>
            <a:ext cx="166152" cy="166152"/>
            <a:chOff x="5214995" y="-1168400"/>
            <a:chExt cx="431800" cy="431800"/>
          </a:xfrm>
        </p:grpSpPr>
        <p:sp>
          <p:nvSpPr>
            <p:cNvPr id="25" name="Oval 24">
              <a:extLst>
                <a:ext uri="{FF2B5EF4-FFF2-40B4-BE49-F238E27FC236}">
                  <a16:creationId xmlns:a16="http://schemas.microsoft.com/office/drawing/2014/main" id="{6E98DBB3-DDF6-62D5-A5DC-FB13FBA13442}"/>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Rectangle 89">
              <a:extLst>
                <a:ext uri="{FF2B5EF4-FFF2-40B4-BE49-F238E27FC236}">
                  <a16:creationId xmlns:a16="http://schemas.microsoft.com/office/drawing/2014/main" id="{9616E15A-5678-C8DF-3EEB-91E396A7F046}"/>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7" name="Group 26">
            <a:extLst>
              <a:ext uri="{FF2B5EF4-FFF2-40B4-BE49-F238E27FC236}">
                <a16:creationId xmlns:a16="http://schemas.microsoft.com/office/drawing/2014/main" id="{5E7F2591-9899-703F-3461-065D67C3B8A5}"/>
              </a:ext>
              <a:ext uri="{C183D7F6-B498-43B3-948B-1728B52AA6E4}">
                <adec:decorative xmlns:adec="http://schemas.microsoft.com/office/drawing/2017/decorative" val="1"/>
              </a:ext>
            </a:extLst>
          </p:cNvPr>
          <p:cNvGrpSpPr/>
          <p:nvPr userDrawn="1"/>
        </p:nvGrpSpPr>
        <p:grpSpPr>
          <a:xfrm rot="5400000">
            <a:off x="11016108" y="3672835"/>
            <a:ext cx="166152" cy="166152"/>
            <a:chOff x="5214995" y="-1168400"/>
            <a:chExt cx="431800" cy="431800"/>
          </a:xfrm>
        </p:grpSpPr>
        <p:sp>
          <p:nvSpPr>
            <p:cNvPr id="28" name="Oval 27">
              <a:extLst>
                <a:ext uri="{FF2B5EF4-FFF2-40B4-BE49-F238E27FC236}">
                  <a16:creationId xmlns:a16="http://schemas.microsoft.com/office/drawing/2014/main" id="{0757DA74-0B2F-5BB8-48B9-07E5E9F2CC58}"/>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 name="Rectangle 89">
              <a:extLst>
                <a:ext uri="{FF2B5EF4-FFF2-40B4-BE49-F238E27FC236}">
                  <a16:creationId xmlns:a16="http://schemas.microsoft.com/office/drawing/2014/main" id="{BDAB5330-001F-62CA-28E2-EB1AA54D14AC}"/>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0" name="TextBox 29">
            <a:extLst>
              <a:ext uri="{FF2B5EF4-FFF2-40B4-BE49-F238E27FC236}">
                <a16:creationId xmlns:a16="http://schemas.microsoft.com/office/drawing/2014/main" id="{4B0B72D2-E0DC-A9CD-2D30-E1B265016C7F}"/>
              </a:ext>
            </a:extLst>
          </p:cNvPr>
          <p:cNvSpPr txBox="1"/>
          <p:nvPr userDrawn="1"/>
        </p:nvSpPr>
        <p:spPr>
          <a:xfrm>
            <a:off x="10369868"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31" name="TextBox 30">
            <a:extLst>
              <a:ext uri="{FF2B5EF4-FFF2-40B4-BE49-F238E27FC236}">
                <a16:creationId xmlns:a16="http://schemas.microsoft.com/office/drawing/2014/main" id="{1FFF6470-FA29-7B9D-48B5-127EA083F37D}"/>
              </a:ext>
            </a:extLst>
          </p:cNvPr>
          <p:cNvSpPr txBox="1"/>
          <p:nvPr userDrawn="1"/>
        </p:nvSpPr>
        <p:spPr>
          <a:xfrm>
            <a:off x="9126798"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Available with:</a:t>
            </a:r>
          </a:p>
        </p:txBody>
      </p:sp>
      <p:cxnSp>
        <p:nvCxnSpPr>
          <p:cNvPr id="32" name="Straight Connector 31">
            <a:extLst>
              <a:ext uri="{FF2B5EF4-FFF2-40B4-BE49-F238E27FC236}">
                <a16:creationId xmlns:a16="http://schemas.microsoft.com/office/drawing/2014/main" id="{1AFBD77C-D8CC-357B-59A5-586B2CE978BE}"/>
              </a:ext>
            </a:extLst>
          </p:cNvPr>
          <p:cNvCxnSpPr/>
          <p:nvPr userDrawn="1"/>
        </p:nvCxnSpPr>
        <p:spPr>
          <a:xfrm>
            <a:off x="10357789"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 Placeholder 92">
            <a:extLst>
              <a:ext uri="{FF2B5EF4-FFF2-40B4-BE49-F238E27FC236}">
                <a16:creationId xmlns:a16="http://schemas.microsoft.com/office/drawing/2014/main" id="{1190E58A-D78E-ED99-7687-679E058889C3}"/>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34" name="Text Placeholder 94">
            <a:extLst>
              <a:ext uri="{FF2B5EF4-FFF2-40B4-BE49-F238E27FC236}">
                <a16:creationId xmlns:a16="http://schemas.microsoft.com/office/drawing/2014/main" id="{359CF1E0-32A7-2383-6643-DD7E6454C4D5}"/>
              </a:ext>
            </a:extLst>
          </p:cNvPr>
          <p:cNvSpPr>
            <a:spLocks noGrp="1"/>
          </p:cNvSpPr>
          <p:nvPr>
            <p:ph type="body" sz="quarter" idx="11"/>
          </p:nvPr>
        </p:nvSpPr>
        <p:spPr>
          <a:xfrm>
            <a:off x="58420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5" name="Text Placeholder 94">
            <a:extLst>
              <a:ext uri="{FF2B5EF4-FFF2-40B4-BE49-F238E27FC236}">
                <a16:creationId xmlns:a16="http://schemas.microsoft.com/office/drawing/2014/main" id="{D62D493E-2B39-765A-5DD2-C3C965D94404}"/>
              </a:ext>
            </a:extLst>
          </p:cNvPr>
          <p:cNvSpPr>
            <a:spLocks noGrp="1"/>
          </p:cNvSpPr>
          <p:nvPr>
            <p:ph type="body" sz="quarter" idx="12"/>
          </p:nvPr>
        </p:nvSpPr>
        <p:spPr>
          <a:xfrm>
            <a:off x="58420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6" name="Text Placeholder 94">
            <a:extLst>
              <a:ext uri="{FF2B5EF4-FFF2-40B4-BE49-F238E27FC236}">
                <a16:creationId xmlns:a16="http://schemas.microsoft.com/office/drawing/2014/main" id="{0AC89991-0B29-2464-74CC-CC9A19999A93}"/>
              </a:ext>
            </a:extLst>
          </p:cNvPr>
          <p:cNvSpPr>
            <a:spLocks noGrp="1"/>
          </p:cNvSpPr>
          <p:nvPr>
            <p:ph type="body" sz="quarter" idx="13"/>
          </p:nvPr>
        </p:nvSpPr>
        <p:spPr>
          <a:xfrm>
            <a:off x="404784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7" name="Text Placeholder 94">
            <a:extLst>
              <a:ext uri="{FF2B5EF4-FFF2-40B4-BE49-F238E27FC236}">
                <a16:creationId xmlns:a16="http://schemas.microsoft.com/office/drawing/2014/main" id="{224FFEBE-4607-107A-F088-F2F11C07EFD2}"/>
              </a:ext>
            </a:extLst>
          </p:cNvPr>
          <p:cNvSpPr>
            <a:spLocks noGrp="1"/>
          </p:cNvSpPr>
          <p:nvPr>
            <p:ph type="body" sz="quarter" idx="14"/>
          </p:nvPr>
        </p:nvSpPr>
        <p:spPr>
          <a:xfrm>
            <a:off x="404784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8" name="Text Placeholder 94">
            <a:extLst>
              <a:ext uri="{FF2B5EF4-FFF2-40B4-BE49-F238E27FC236}">
                <a16:creationId xmlns:a16="http://schemas.microsoft.com/office/drawing/2014/main" id="{E91ACB16-7984-8D5F-773F-A575BB9AA440}"/>
              </a:ext>
            </a:extLst>
          </p:cNvPr>
          <p:cNvSpPr>
            <a:spLocks noGrp="1"/>
          </p:cNvSpPr>
          <p:nvPr>
            <p:ph type="body" sz="quarter" idx="15"/>
          </p:nvPr>
        </p:nvSpPr>
        <p:spPr>
          <a:xfrm>
            <a:off x="7511481"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9" name="Text Placeholder 94">
            <a:extLst>
              <a:ext uri="{FF2B5EF4-FFF2-40B4-BE49-F238E27FC236}">
                <a16:creationId xmlns:a16="http://schemas.microsoft.com/office/drawing/2014/main" id="{C9DB0373-90AE-A302-EA4E-0CD31A96CC69}"/>
              </a:ext>
            </a:extLst>
          </p:cNvPr>
          <p:cNvSpPr>
            <a:spLocks noGrp="1"/>
          </p:cNvSpPr>
          <p:nvPr>
            <p:ph type="body" sz="quarter" idx="16"/>
          </p:nvPr>
        </p:nvSpPr>
        <p:spPr>
          <a:xfrm>
            <a:off x="7511481"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0" name="Text Placeholder 102">
            <a:extLst>
              <a:ext uri="{FF2B5EF4-FFF2-40B4-BE49-F238E27FC236}">
                <a16:creationId xmlns:a16="http://schemas.microsoft.com/office/drawing/2014/main" id="{436C589B-DB0A-5D30-AAF2-A03B5DB19472}"/>
              </a:ext>
            </a:extLst>
          </p:cNvPr>
          <p:cNvSpPr>
            <a:spLocks noGrp="1"/>
          </p:cNvSpPr>
          <p:nvPr>
            <p:ph type="body" sz="quarter" idx="17" hasCustomPrompt="1"/>
          </p:nvPr>
        </p:nvSpPr>
        <p:spPr>
          <a:xfrm>
            <a:off x="6519224"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59" name="Text Placeholder 105">
            <a:extLst>
              <a:ext uri="{FF2B5EF4-FFF2-40B4-BE49-F238E27FC236}">
                <a16:creationId xmlns:a16="http://schemas.microsoft.com/office/drawing/2014/main" id="{FA3F8018-A8FA-23CD-AA58-BEBA321EBA79}"/>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60" name="Text Placeholder 105">
            <a:extLst>
              <a:ext uri="{FF2B5EF4-FFF2-40B4-BE49-F238E27FC236}">
                <a16:creationId xmlns:a16="http://schemas.microsoft.com/office/drawing/2014/main" id="{F6FBE499-D94C-16F9-B0CC-FE745E9A6ED5}"/>
              </a:ext>
            </a:extLst>
          </p:cNvPr>
          <p:cNvSpPr>
            <a:spLocks noGrp="1"/>
          </p:cNvSpPr>
          <p:nvPr>
            <p:ph type="body" sz="quarter" idx="19"/>
          </p:nvPr>
        </p:nvSpPr>
        <p:spPr>
          <a:xfrm>
            <a:off x="404784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61" name="Text Placeholder 105">
            <a:extLst>
              <a:ext uri="{FF2B5EF4-FFF2-40B4-BE49-F238E27FC236}">
                <a16:creationId xmlns:a16="http://schemas.microsoft.com/office/drawing/2014/main" id="{80937993-16B4-ACD8-DA73-40BC3A82E281}"/>
              </a:ext>
            </a:extLst>
          </p:cNvPr>
          <p:cNvSpPr>
            <a:spLocks noGrp="1"/>
          </p:cNvSpPr>
          <p:nvPr>
            <p:ph type="body" sz="quarter" idx="20"/>
          </p:nvPr>
        </p:nvSpPr>
        <p:spPr>
          <a:xfrm>
            <a:off x="7511481"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62" name="Text Placeholder 105">
            <a:extLst>
              <a:ext uri="{FF2B5EF4-FFF2-40B4-BE49-F238E27FC236}">
                <a16:creationId xmlns:a16="http://schemas.microsoft.com/office/drawing/2014/main" id="{11423104-1BDD-C37E-6182-EF4952F771EA}"/>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3" name="Text Placeholder 105">
            <a:extLst>
              <a:ext uri="{FF2B5EF4-FFF2-40B4-BE49-F238E27FC236}">
                <a16:creationId xmlns:a16="http://schemas.microsoft.com/office/drawing/2014/main" id="{A1E0AD31-957A-BD30-56FC-C9AABA49E265}"/>
              </a:ext>
            </a:extLst>
          </p:cNvPr>
          <p:cNvSpPr>
            <a:spLocks noGrp="1"/>
          </p:cNvSpPr>
          <p:nvPr>
            <p:ph type="body" sz="quarter" idx="22"/>
          </p:nvPr>
        </p:nvSpPr>
        <p:spPr>
          <a:xfrm>
            <a:off x="58420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4" name="Text Placeholder 105">
            <a:extLst>
              <a:ext uri="{FF2B5EF4-FFF2-40B4-BE49-F238E27FC236}">
                <a16:creationId xmlns:a16="http://schemas.microsoft.com/office/drawing/2014/main" id="{5FDAAF5D-3600-FE3D-45C6-428953B42C56}"/>
              </a:ext>
            </a:extLst>
          </p:cNvPr>
          <p:cNvSpPr>
            <a:spLocks noGrp="1"/>
          </p:cNvSpPr>
          <p:nvPr>
            <p:ph type="body" sz="quarter" idx="23"/>
          </p:nvPr>
        </p:nvSpPr>
        <p:spPr>
          <a:xfrm>
            <a:off x="404784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5" name="Text Placeholder 105">
            <a:extLst>
              <a:ext uri="{FF2B5EF4-FFF2-40B4-BE49-F238E27FC236}">
                <a16:creationId xmlns:a16="http://schemas.microsoft.com/office/drawing/2014/main" id="{A1AB72FB-963B-722E-AB16-F604C2B2785A}"/>
              </a:ext>
            </a:extLst>
          </p:cNvPr>
          <p:cNvSpPr>
            <a:spLocks noGrp="1"/>
          </p:cNvSpPr>
          <p:nvPr>
            <p:ph type="body" sz="quarter" idx="24"/>
          </p:nvPr>
        </p:nvSpPr>
        <p:spPr>
          <a:xfrm>
            <a:off x="404784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6" name="Text Placeholder 105">
            <a:extLst>
              <a:ext uri="{FF2B5EF4-FFF2-40B4-BE49-F238E27FC236}">
                <a16:creationId xmlns:a16="http://schemas.microsoft.com/office/drawing/2014/main" id="{734A5A9C-8730-6933-78FE-22F3B35FD93B}"/>
              </a:ext>
            </a:extLst>
          </p:cNvPr>
          <p:cNvSpPr>
            <a:spLocks noGrp="1"/>
          </p:cNvSpPr>
          <p:nvPr>
            <p:ph type="body" sz="quarter" idx="25"/>
          </p:nvPr>
        </p:nvSpPr>
        <p:spPr>
          <a:xfrm>
            <a:off x="7511481"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7" name="Text Placeholder 105">
            <a:extLst>
              <a:ext uri="{FF2B5EF4-FFF2-40B4-BE49-F238E27FC236}">
                <a16:creationId xmlns:a16="http://schemas.microsoft.com/office/drawing/2014/main" id="{D73307A4-B991-0588-6EA2-44662E60BD5E}"/>
              </a:ext>
            </a:extLst>
          </p:cNvPr>
          <p:cNvSpPr>
            <a:spLocks noGrp="1"/>
          </p:cNvSpPr>
          <p:nvPr>
            <p:ph type="body" sz="quarter" idx="26"/>
          </p:nvPr>
        </p:nvSpPr>
        <p:spPr>
          <a:xfrm>
            <a:off x="7511481"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8" name="Text Placeholder 105">
            <a:extLst>
              <a:ext uri="{FF2B5EF4-FFF2-40B4-BE49-F238E27FC236}">
                <a16:creationId xmlns:a16="http://schemas.microsoft.com/office/drawing/2014/main" id="{B2512474-F8FE-CCA5-9364-DA162625AB62}"/>
              </a:ext>
            </a:extLst>
          </p:cNvPr>
          <p:cNvSpPr>
            <a:spLocks noGrp="1"/>
          </p:cNvSpPr>
          <p:nvPr>
            <p:ph type="body" sz="quarter" idx="27"/>
          </p:nvPr>
        </p:nvSpPr>
        <p:spPr>
          <a:xfrm>
            <a:off x="58420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69" name="Text Placeholder 105">
            <a:extLst>
              <a:ext uri="{FF2B5EF4-FFF2-40B4-BE49-F238E27FC236}">
                <a16:creationId xmlns:a16="http://schemas.microsoft.com/office/drawing/2014/main" id="{03902412-18E2-2801-3068-13B8ECA933ED}"/>
              </a:ext>
            </a:extLst>
          </p:cNvPr>
          <p:cNvSpPr>
            <a:spLocks noGrp="1"/>
          </p:cNvSpPr>
          <p:nvPr>
            <p:ph type="body" sz="quarter" idx="28"/>
          </p:nvPr>
        </p:nvSpPr>
        <p:spPr>
          <a:xfrm>
            <a:off x="4047841"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70" name="Text Placeholder 105">
            <a:extLst>
              <a:ext uri="{FF2B5EF4-FFF2-40B4-BE49-F238E27FC236}">
                <a16:creationId xmlns:a16="http://schemas.microsoft.com/office/drawing/2014/main" id="{9616B9EF-6EB0-BBD7-7F2F-7D83BCB14E84}"/>
              </a:ext>
            </a:extLst>
          </p:cNvPr>
          <p:cNvSpPr>
            <a:spLocks noGrp="1"/>
          </p:cNvSpPr>
          <p:nvPr>
            <p:ph type="body" sz="quarter" idx="29"/>
          </p:nvPr>
        </p:nvSpPr>
        <p:spPr>
          <a:xfrm>
            <a:off x="7511481"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71" name="Text Placeholder 102">
            <a:extLst>
              <a:ext uri="{FF2B5EF4-FFF2-40B4-BE49-F238E27FC236}">
                <a16:creationId xmlns:a16="http://schemas.microsoft.com/office/drawing/2014/main" id="{8CFC39F5-408B-B454-F001-BBB2C297B97F}"/>
              </a:ext>
            </a:extLst>
          </p:cNvPr>
          <p:cNvSpPr>
            <a:spLocks noGrp="1"/>
          </p:cNvSpPr>
          <p:nvPr>
            <p:ph type="body" sz="quarter" idx="30" hasCustomPrompt="1"/>
          </p:nvPr>
        </p:nvSpPr>
        <p:spPr>
          <a:xfrm>
            <a:off x="10430351"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72" name="Text Placeholder 10">
            <a:extLst>
              <a:ext uri="{FF2B5EF4-FFF2-40B4-BE49-F238E27FC236}">
                <a16:creationId xmlns:a16="http://schemas.microsoft.com/office/drawing/2014/main" id="{70815930-17E2-6950-B57F-52996F3CF3C0}"/>
              </a:ext>
            </a:extLst>
          </p:cNvPr>
          <p:cNvSpPr>
            <a:spLocks noGrp="1"/>
          </p:cNvSpPr>
          <p:nvPr>
            <p:ph type="body" sz="quarter" idx="38" hasCustomPrompt="1"/>
          </p:nvPr>
        </p:nvSpPr>
        <p:spPr>
          <a:xfrm>
            <a:off x="11417245"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3" name="Text Placeholder 10">
            <a:extLst>
              <a:ext uri="{FF2B5EF4-FFF2-40B4-BE49-F238E27FC236}">
                <a16:creationId xmlns:a16="http://schemas.microsoft.com/office/drawing/2014/main" id="{CFFDC6E8-E696-E9DE-5A06-735DE6C65580}"/>
              </a:ext>
            </a:extLst>
          </p:cNvPr>
          <p:cNvSpPr>
            <a:spLocks noGrp="1"/>
          </p:cNvSpPr>
          <p:nvPr>
            <p:ph type="body" sz="quarter" idx="39" hasCustomPrompt="1"/>
          </p:nvPr>
        </p:nvSpPr>
        <p:spPr>
          <a:xfrm>
            <a:off x="11588781"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4" name="Text Placeholder 10">
            <a:extLst>
              <a:ext uri="{FF2B5EF4-FFF2-40B4-BE49-F238E27FC236}">
                <a16:creationId xmlns:a16="http://schemas.microsoft.com/office/drawing/2014/main" id="{FC9E9A5A-CC06-7C30-F65A-626C434A9B38}"/>
              </a:ext>
            </a:extLst>
          </p:cNvPr>
          <p:cNvSpPr>
            <a:spLocks noGrp="1"/>
          </p:cNvSpPr>
          <p:nvPr>
            <p:ph type="body" sz="quarter" idx="40" hasCustomPrompt="1"/>
          </p:nvPr>
        </p:nvSpPr>
        <p:spPr>
          <a:xfrm>
            <a:off x="11760317"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3658601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57719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hyperlink" Target="https://support.microsoft.com/en-us/topic/overview-of-microsoft-365-chat-preview-5b00a52d-7296-48ee-b938-b95b7209f737" TargetMode="External"/><Relationship Id="rId13" Type="http://schemas.openxmlformats.org/officeDocument/2006/relationships/image" Target="../media/image26.svg"/><Relationship Id="rId3" Type="http://schemas.openxmlformats.org/officeDocument/2006/relationships/image" Target="../media/image30.png"/><Relationship Id="rId7" Type="http://schemas.openxmlformats.org/officeDocument/2006/relationships/image" Target="../media/image24.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2.svg"/><Relationship Id="rId5" Type="http://schemas.openxmlformats.org/officeDocument/2006/relationships/image" Target="../media/image29.png"/><Relationship Id="rId10" Type="http://schemas.openxmlformats.org/officeDocument/2006/relationships/image" Target="../media/image21.png"/><Relationship Id="rId4" Type="http://schemas.openxmlformats.org/officeDocument/2006/relationships/image" Target="../media/image31.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support.microsoft.com/en-us/topic/overview-of-microsoft-365-chat-preview-5b00a52d-7296-48ee-b938-b95b7209f737" TargetMode="External"/><Relationship Id="rId7" Type="http://schemas.openxmlformats.org/officeDocument/2006/relationships/image" Target="../media/image29.png"/><Relationship Id="rId12" Type="http://schemas.openxmlformats.org/officeDocument/2006/relationships/image" Target="../media/image26.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5.png"/><Relationship Id="rId5" Type="http://schemas.openxmlformats.org/officeDocument/2006/relationships/image" Target="../media/image32.png"/><Relationship Id="rId10" Type="http://schemas.openxmlformats.org/officeDocument/2006/relationships/image" Target="../media/image22.svg"/><Relationship Id="rId4" Type="http://schemas.openxmlformats.org/officeDocument/2006/relationships/image" Target="../media/image23.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8.png"/><Relationship Id="rId3" Type="http://schemas.openxmlformats.org/officeDocument/2006/relationships/image" Target="../media/image34.sv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image" Target="../media/image33.png"/><Relationship Id="rId16" Type="http://schemas.openxmlformats.org/officeDocument/2006/relationships/image" Target="../media/image41.sv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6.png"/><Relationship Id="rId5" Type="http://schemas.openxmlformats.org/officeDocument/2006/relationships/image" Target="../media/image23.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hyperlink" Target="https://support.microsoft.com/en-us/topic/overview-of-microsoft-365-chat-preview-5b00a52d-7296-48ee-b938-b95b7209f737" TargetMode="External"/><Relationship Id="rId9" Type="http://schemas.openxmlformats.org/officeDocument/2006/relationships/image" Target="../media/image28.png"/><Relationship Id="rId14" Type="http://schemas.openxmlformats.org/officeDocument/2006/relationships/image" Target="../media/image39.sv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0.png"/><Relationship Id="rId3" Type="http://schemas.openxmlformats.org/officeDocument/2006/relationships/image" Target="../media/image34.svg"/><Relationship Id="rId7" Type="http://schemas.openxmlformats.org/officeDocument/2006/relationships/image" Target="../media/image27.png"/><Relationship Id="rId12" Type="http://schemas.openxmlformats.org/officeDocument/2006/relationships/image" Target="../media/image39.sv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8.png"/><Relationship Id="rId5" Type="http://schemas.openxmlformats.org/officeDocument/2006/relationships/image" Target="../media/image23.png"/><Relationship Id="rId10" Type="http://schemas.openxmlformats.org/officeDocument/2006/relationships/image" Target="../media/image37.svg"/><Relationship Id="rId4" Type="http://schemas.openxmlformats.org/officeDocument/2006/relationships/hyperlink" Target="https://support.microsoft.com/en-us/topic/overview-of-microsoft-365-chat-preview-5b00a52d-7296-48ee-b938-b95b7209f737" TargetMode="External"/><Relationship Id="rId9" Type="http://schemas.openxmlformats.org/officeDocument/2006/relationships/image" Target="../media/image36.png"/><Relationship Id="rId1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slide" Target="slide5.xml"/><Relationship Id="rId3" Type="http://schemas.openxmlformats.org/officeDocument/2006/relationships/slide" Target="slide7.xml"/><Relationship Id="rId7" Type="http://schemas.openxmlformats.org/officeDocument/2006/relationships/slide" Target="slide11.xml"/><Relationship Id="rId12" Type="http://schemas.openxmlformats.org/officeDocument/2006/relationships/slide" Target="slide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15.jpeg"/><Relationship Id="rId5" Type="http://schemas.openxmlformats.org/officeDocument/2006/relationships/slide" Target="slide9.xml"/><Relationship Id="rId10" Type="http://schemas.openxmlformats.org/officeDocument/2006/relationships/image" Target="../media/image14.jpeg"/><Relationship Id="rId4" Type="http://schemas.openxmlformats.org/officeDocument/2006/relationships/slide" Target="slide8.xml"/><Relationship Id="rId9" Type="http://schemas.openxmlformats.org/officeDocument/2006/relationships/image" Target="../media/image13.jpeg"/><Relationship Id="rId14" Type="http://schemas.openxmlformats.org/officeDocument/2006/relationships/slide" Target="slide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7.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hyperlink" Target="https://support.microsoft.com/en-us/topic/overview-of-microsoft-365-chat-preview-5b00a52d-7296-48ee-b938-b95b7209f737" TargetMode="External"/><Relationship Id="rId4" Type="http://schemas.openxmlformats.org/officeDocument/2006/relationships/image" Target="../media/image22.sv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7.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4.png"/><Relationship Id="rId5" Type="http://schemas.openxmlformats.org/officeDocument/2006/relationships/hyperlink" Target="https://support.microsoft.com/en-us/topic/overview-of-microsoft-365-chat-preview-5b00a52d-7296-48ee-b938-b95b7209f737" TargetMode="External"/><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3.png"/><Relationship Id="rId3" Type="http://schemas.openxmlformats.org/officeDocument/2006/relationships/image" Target="../media/image31.png"/><Relationship Id="rId7" Type="http://schemas.openxmlformats.org/officeDocument/2006/relationships/image" Target="../media/image21.png"/><Relationship Id="rId12" Type="http://schemas.openxmlformats.org/officeDocument/2006/relationships/hyperlink" Target="https://support.microsoft.com/en-us/topic/overview-of-microsoft-365-chat-preview-5b00a52d-7296-48ee-b938-b95b7209f737"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8.png"/><Relationship Id="rId10" Type="http://schemas.openxmlformats.org/officeDocument/2006/relationships/image" Target="../media/image26.svg"/><Relationship Id="rId4" Type="http://schemas.openxmlformats.org/officeDocument/2006/relationships/image" Target="../media/image27.png"/><Relationship Id="rId9" Type="http://schemas.openxmlformats.org/officeDocument/2006/relationships/image" Target="../media/image25.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E3E0"/>
        </a:solidFill>
        <a:effectLst/>
      </p:bgPr>
    </p:bg>
    <p:spTree>
      <p:nvGrpSpPr>
        <p:cNvPr id="1" name=""/>
        <p:cNvGrpSpPr/>
        <p:nvPr/>
      </p:nvGrpSpPr>
      <p:grpSpPr>
        <a:xfrm>
          <a:off x="0" y="0"/>
          <a:ext cx="0" cy="0"/>
          <a:chOff x="0" y="0"/>
          <a:chExt cx="0" cy="0"/>
        </a:xfrm>
      </p:grpSpPr>
      <p:pic>
        <p:nvPicPr>
          <p:cNvPr id="3" name="Picture 2" descr="A close-up of a logo&#10;&#10;Description automatically generated">
            <a:extLst>
              <a:ext uri="{FF2B5EF4-FFF2-40B4-BE49-F238E27FC236}">
                <a16:creationId xmlns:a16="http://schemas.microsoft.com/office/drawing/2014/main" id="{B9F2A62F-EB6E-83EB-68C6-B819673E85C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1583367" y="0"/>
            <a:ext cx="10608633" cy="6867846"/>
          </a:xfrm>
          <a:prstGeom prst="rect">
            <a:avLst/>
          </a:prstGeom>
        </p:spPr>
      </p:pic>
      <p:sp>
        <p:nvSpPr>
          <p:cNvPr id="5" name="Title 4">
            <a:extLst>
              <a:ext uri="{FF2B5EF4-FFF2-40B4-BE49-F238E27FC236}">
                <a16:creationId xmlns:a16="http://schemas.microsoft.com/office/drawing/2014/main" id="{00989251-49BF-143B-CC48-F95711E4A26C}"/>
              </a:ext>
            </a:extLst>
          </p:cNvPr>
          <p:cNvSpPr>
            <a:spLocks noGrp="1"/>
          </p:cNvSpPr>
          <p:nvPr>
            <p:ph type="title"/>
          </p:nvPr>
        </p:nvSpPr>
        <p:spPr>
          <a:xfrm>
            <a:off x="588264" y="3243302"/>
            <a:ext cx="4733036" cy="1107996"/>
          </a:xfrm>
        </p:spPr>
        <p:txBody>
          <a:bodyPr/>
          <a:lstStyle/>
          <a:p>
            <a:r>
              <a:rPr lang="en-US"/>
              <a:t>Copilot scenarios for</a:t>
            </a:r>
            <a:br>
              <a:rPr lang="en-US"/>
            </a:br>
            <a:r>
              <a:rPr lang="en-US">
                <a:gradFill>
                  <a:gsLst>
                    <a:gs pos="35000">
                      <a:srgbClr val="0078D4"/>
                    </a:gs>
                    <a:gs pos="0">
                      <a:srgbClr val="C03BC4"/>
                    </a:gs>
                  </a:gsLst>
                  <a:path path="circle">
                    <a:fillToRect l="100000" t="100000"/>
                  </a:path>
                </a:gradFill>
              </a:rPr>
              <a:t>Operations</a:t>
            </a:r>
          </a:p>
        </p:txBody>
      </p:sp>
      <p:pic>
        <p:nvPicPr>
          <p:cNvPr id="6" name="Picture 5" descr="A rainbow colored logo on a black background&#10;&#10;Description automatically generated">
            <a:extLst>
              <a:ext uri="{FF2B5EF4-FFF2-40B4-BE49-F238E27FC236}">
                <a16:creationId xmlns:a16="http://schemas.microsoft.com/office/drawing/2014/main" id="{9993DC62-4060-2762-A3B2-8A5A3417E38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85165" y="1881533"/>
            <a:ext cx="1166467" cy="1166467"/>
          </a:xfrm>
          <a:prstGeom prst="rect">
            <a:avLst/>
          </a:prstGeom>
        </p:spPr>
      </p:pic>
      <p:pic>
        <p:nvPicPr>
          <p:cNvPr id="2" name="Picture 1">
            <a:extLst>
              <a:ext uri="{FF2B5EF4-FFF2-40B4-BE49-F238E27FC236}">
                <a16:creationId xmlns:a16="http://schemas.microsoft.com/office/drawing/2014/main" id="{4035835D-1824-BE68-07FE-027A8BD472E1}"/>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6242050" y="895349"/>
            <a:ext cx="5086351" cy="5086351"/>
          </a:xfrm>
          <a:prstGeom prst="roundRect">
            <a:avLst>
              <a:gd name="adj" fmla="val 4674"/>
            </a:avLst>
          </a:prstGeom>
          <a:ln w="12700">
            <a:solidFill>
              <a:schemeClr val="bg1"/>
            </a:solidFill>
          </a:ln>
          <a:effectLst>
            <a:outerShdw blurRad="127000" dist="127000" dir="2700000" algn="tl" rotWithShape="0">
              <a:prstClr val="black">
                <a:alpha val="15000"/>
              </a:prstClr>
            </a:outerShdw>
          </a:effectLst>
        </p:spPr>
      </p:pic>
    </p:spTree>
    <p:extLst>
      <p:ext uri="{BB962C8B-B14F-4D97-AF65-F5344CB8AC3E}">
        <p14:creationId xmlns:p14="http://schemas.microsoft.com/office/powerpoint/2010/main" val="1450540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A0092-68A2-DE21-573F-9CA448E94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6371A-4C96-A0E0-CE34-BE76E77412DD}"/>
              </a:ext>
            </a:extLst>
          </p:cNvPr>
          <p:cNvSpPr>
            <a:spLocks noGrp="1"/>
          </p:cNvSpPr>
          <p:nvPr>
            <p:ph type="title"/>
          </p:nvPr>
        </p:nvSpPr>
        <p:spPr>
          <a:xfrm>
            <a:off x="584200" y="387766"/>
            <a:ext cx="5672544" cy="263149"/>
          </a:xfrm>
        </p:spPr>
        <p:txBody>
          <a:bodyPr vert="horz" wrap="square" lIns="0" tIns="0" rIns="0" bIns="0" rtlCol="0" anchor="t">
            <a:spAutoFit/>
          </a:bodyPr>
          <a:lstStyle/>
          <a:p>
            <a:r>
              <a:rPr lang="en-GB">
                <a:solidFill>
                  <a:srgbClr val="0078D4"/>
                </a:solidFill>
              </a:rPr>
              <a:t>Operations</a:t>
            </a:r>
            <a:r>
              <a:rPr lang="pl-PL">
                <a:solidFill>
                  <a:srgbClr val="0078D4"/>
                </a:solidFill>
              </a:rPr>
              <a:t> </a:t>
            </a:r>
            <a:r>
              <a:rPr lang="en-GB">
                <a:solidFill>
                  <a:srgbClr val="0078D4"/>
                </a:solidFill>
              </a:rPr>
              <a:t>| </a:t>
            </a:r>
            <a:r>
              <a:rPr lang="en-GB"/>
              <a:t>Conduct a Business Review</a:t>
            </a:r>
            <a:endParaRPr lang="en-US"/>
          </a:p>
        </p:txBody>
      </p:sp>
      <p:sp>
        <p:nvSpPr>
          <p:cNvPr id="160" name="Text Placeholder 159">
            <a:extLst>
              <a:ext uri="{FF2B5EF4-FFF2-40B4-BE49-F238E27FC236}">
                <a16:creationId xmlns:a16="http://schemas.microsoft.com/office/drawing/2014/main" id="{D7DB2738-F46E-BA85-0C7F-BBEF809F0588}"/>
              </a:ext>
            </a:extLst>
          </p:cNvPr>
          <p:cNvSpPr>
            <a:spLocks noGrp="1"/>
          </p:cNvSpPr>
          <p:nvPr>
            <p:ph type="body" sz="quarter" idx="17"/>
          </p:nvPr>
        </p:nvSpPr>
        <p:spPr/>
        <p:txBody>
          <a:bodyPr vert="horz" wrap="square" lIns="0" tIns="0" rIns="0" bIns="0" rtlCol="0" anchor="t">
            <a:spAutoFit/>
          </a:bodyPr>
          <a:lstStyle/>
          <a:p>
            <a:r>
              <a:rPr lang="en-GB">
                <a:latin typeface="Segoe UI Semibold"/>
                <a:cs typeface="Segoe UI Semibold"/>
              </a:rPr>
              <a:t>Copilot for Microsoft 365</a:t>
            </a:r>
            <a:endParaRPr lang="en-US"/>
          </a:p>
        </p:txBody>
      </p:sp>
      <p:sp>
        <p:nvSpPr>
          <p:cNvPr id="173" name="Text Placeholder 172">
            <a:extLst>
              <a:ext uri="{FF2B5EF4-FFF2-40B4-BE49-F238E27FC236}">
                <a16:creationId xmlns:a16="http://schemas.microsoft.com/office/drawing/2014/main" id="{461A45FB-E958-6437-8419-B9F2CDCF04DA}"/>
              </a:ext>
            </a:extLst>
          </p:cNvPr>
          <p:cNvSpPr>
            <a:spLocks noGrp="1"/>
          </p:cNvSpPr>
          <p:nvPr>
            <p:ph type="body" sz="quarter" idx="30"/>
          </p:nvPr>
        </p:nvSpPr>
        <p:spPr/>
        <p:txBody>
          <a:bodyPr vert="horz" wrap="square" lIns="0" tIns="0" rIns="0" bIns="0" rtlCol="0" anchor="t">
            <a:spAutoFit/>
          </a:bodyPr>
          <a:lstStyle/>
          <a:p>
            <a:r>
              <a:rPr lang="en-GB">
                <a:latin typeface="Segoe UI Semibold"/>
                <a:cs typeface="Segoe UI Semibold"/>
              </a:rPr>
              <a:t>Get started</a:t>
            </a:r>
            <a:endParaRPr lang="en-US"/>
          </a:p>
        </p:txBody>
      </p:sp>
      <p:sp>
        <p:nvSpPr>
          <p:cNvPr id="177" name="Text Placeholder 5">
            <a:extLst>
              <a:ext uri="{FF2B5EF4-FFF2-40B4-BE49-F238E27FC236}">
                <a16:creationId xmlns:a16="http://schemas.microsoft.com/office/drawing/2014/main" id="{BA072515-7315-C251-6032-F28C8FD80E77}"/>
              </a:ext>
            </a:extLst>
          </p:cNvPr>
          <p:cNvSpPr>
            <a:spLocks noGrp="1"/>
          </p:cNvSpPr>
          <p:nvPr>
            <p:ph type="body" sz="quarter" idx="11"/>
          </p:nvPr>
        </p:nvSpPr>
        <p:spPr>
          <a:xfrm>
            <a:off x="584200" y="1593881"/>
            <a:ext cx="2808000" cy="345600"/>
          </a:xfrm>
        </p:spPr>
        <p:txBody>
          <a:bodyPr/>
          <a:lstStyle/>
          <a:p>
            <a:r>
              <a:rPr lang="en-US"/>
              <a:t>1. Draft agenda</a:t>
            </a:r>
          </a:p>
        </p:txBody>
      </p:sp>
      <p:sp>
        <p:nvSpPr>
          <p:cNvPr id="178" name="Text Placeholder 6">
            <a:extLst>
              <a:ext uri="{FF2B5EF4-FFF2-40B4-BE49-F238E27FC236}">
                <a16:creationId xmlns:a16="http://schemas.microsoft.com/office/drawing/2014/main" id="{ECBB8CAC-F6E0-4F7B-1D60-C234A0C7BDF5}"/>
              </a:ext>
            </a:extLst>
          </p:cNvPr>
          <p:cNvSpPr>
            <a:spLocks noGrp="1"/>
          </p:cNvSpPr>
          <p:nvPr>
            <p:ph type="body" sz="quarter" idx="12"/>
          </p:nvPr>
        </p:nvSpPr>
        <p:spPr>
          <a:xfrm>
            <a:off x="584200" y="4052218"/>
            <a:ext cx="2808000" cy="345600"/>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rPr>
              <a:t>6. Send follow ups</a:t>
            </a:r>
            <a:endParaRPr kumimoji="0" lang="en-US" sz="12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179" name="Text Placeholder 7">
            <a:extLst>
              <a:ext uri="{FF2B5EF4-FFF2-40B4-BE49-F238E27FC236}">
                <a16:creationId xmlns:a16="http://schemas.microsoft.com/office/drawing/2014/main" id="{373C8316-AF83-0DE5-E6BA-9B7A247879B1}"/>
              </a:ext>
            </a:extLst>
          </p:cNvPr>
          <p:cNvSpPr>
            <a:spLocks noGrp="1"/>
          </p:cNvSpPr>
          <p:nvPr>
            <p:ph type="body" sz="quarter" idx="13"/>
          </p:nvPr>
        </p:nvSpPr>
        <p:spPr>
          <a:xfrm>
            <a:off x="4047840" y="1593881"/>
            <a:ext cx="2808000" cy="345600"/>
          </a:xfrm>
        </p:spPr>
        <p:txBody>
          <a:bodyPr/>
          <a:lstStyle/>
          <a:p>
            <a:r>
              <a:rPr lang="en-US"/>
              <a:t>2. Prepare content</a:t>
            </a:r>
          </a:p>
        </p:txBody>
      </p:sp>
      <p:sp>
        <p:nvSpPr>
          <p:cNvPr id="180" name="Text Placeholder 8">
            <a:extLst>
              <a:ext uri="{FF2B5EF4-FFF2-40B4-BE49-F238E27FC236}">
                <a16:creationId xmlns:a16="http://schemas.microsoft.com/office/drawing/2014/main" id="{E31B82DD-8231-145F-F440-32C7491258A2}"/>
              </a:ext>
            </a:extLst>
          </p:cNvPr>
          <p:cNvSpPr>
            <a:spLocks noGrp="1"/>
          </p:cNvSpPr>
          <p:nvPr>
            <p:ph type="body" sz="quarter" idx="14"/>
          </p:nvPr>
        </p:nvSpPr>
        <p:spPr>
          <a:xfrm>
            <a:off x="4047840" y="4052218"/>
            <a:ext cx="2808000" cy="345600"/>
          </a:xfrm>
        </p:spPr>
        <p:txBody>
          <a:bodyPr/>
          <a:lstStyle/>
          <a:p>
            <a:r>
              <a:rPr lang="en-GB"/>
              <a:t>5. Conduct and Summarize meeting</a:t>
            </a:r>
          </a:p>
        </p:txBody>
      </p:sp>
      <p:sp>
        <p:nvSpPr>
          <p:cNvPr id="181" name="Text Placeholder 9">
            <a:extLst>
              <a:ext uri="{FF2B5EF4-FFF2-40B4-BE49-F238E27FC236}">
                <a16:creationId xmlns:a16="http://schemas.microsoft.com/office/drawing/2014/main" id="{4B0BF47A-3DB8-E437-1755-2C49B7C4C73E}"/>
              </a:ext>
            </a:extLst>
          </p:cNvPr>
          <p:cNvSpPr>
            <a:spLocks noGrp="1"/>
          </p:cNvSpPr>
          <p:nvPr>
            <p:ph type="body" sz="quarter" idx="15"/>
          </p:nvPr>
        </p:nvSpPr>
        <p:spPr>
          <a:xfrm>
            <a:off x="7511481" y="1593881"/>
            <a:ext cx="2808000" cy="345600"/>
          </a:xfrm>
        </p:spPr>
        <p:txBody>
          <a:bodyPr/>
          <a:lstStyle/>
          <a:p>
            <a:r>
              <a:rPr lang="en-US"/>
              <a:t>3. Create presentation</a:t>
            </a:r>
          </a:p>
        </p:txBody>
      </p:sp>
      <p:sp>
        <p:nvSpPr>
          <p:cNvPr id="182" name="Text Placeholder 10">
            <a:extLst>
              <a:ext uri="{FF2B5EF4-FFF2-40B4-BE49-F238E27FC236}">
                <a16:creationId xmlns:a16="http://schemas.microsoft.com/office/drawing/2014/main" id="{ABCEB6A7-FF02-82CB-4BE9-72A98AA19F74}"/>
              </a:ext>
            </a:extLst>
          </p:cNvPr>
          <p:cNvSpPr>
            <a:spLocks noGrp="1"/>
          </p:cNvSpPr>
          <p:nvPr>
            <p:ph type="body" sz="quarter" idx="16"/>
          </p:nvPr>
        </p:nvSpPr>
        <p:spPr>
          <a:xfrm>
            <a:off x="7511481" y="4052218"/>
            <a:ext cx="2808000" cy="345600"/>
          </a:xfrm>
        </p:spPr>
        <p:txBody>
          <a:bodyPr/>
          <a:lstStyle/>
          <a:p>
            <a:r>
              <a:rPr lang="en-GB"/>
              <a:t>4. Deploy prep and briefing document</a:t>
            </a:r>
          </a:p>
        </p:txBody>
      </p:sp>
      <p:sp>
        <p:nvSpPr>
          <p:cNvPr id="183" name="Text Placeholder 11">
            <a:extLst>
              <a:ext uri="{FF2B5EF4-FFF2-40B4-BE49-F238E27FC236}">
                <a16:creationId xmlns:a16="http://schemas.microsoft.com/office/drawing/2014/main" id="{B76A98C2-BC40-CCA5-A97B-3F2BD9FFB23A}"/>
              </a:ext>
            </a:extLst>
          </p:cNvPr>
          <p:cNvSpPr>
            <a:spLocks noGrp="1"/>
          </p:cNvSpPr>
          <p:nvPr>
            <p:ph type="body" sz="quarter" idx="18"/>
          </p:nvPr>
        </p:nvSpPr>
        <p:spPr>
          <a:xfrm>
            <a:off x="584200" y="2032188"/>
            <a:ext cx="2808000" cy="626701"/>
          </a:xfrm>
        </p:spPr>
        <p:txBody>
          <a:bodyPr/>
          <a:lstStyle/>
          <a:p>
            <a:r>
              <a:rPr lang="en-GB"/>
              <a:t>Leverage Copilot to summarize multiple Teams threads and emails for agenda requests. Catch up on any meetings you might have missed to ensure clarity on the latest requests and decisions. </a:t>
            </a:r>
          </a:p>
          <a:p>
            <a:endParaRPr lang="en-GB"/>
          </a:p>
        </p:txBody>
      </p:sp>
      <p:sp>
        <p:nvSpPr>
          <p:cNvPr id="184" name="Text Placeholder 12">
            <a:extLst>
              <a:ext uri="{FF2B5EF4-FFF2-40B4-BE49-F238E27FC236}">
                <a16:creationId xmlns:a16="http://schemas.microsoft.com/office/drawing/2014/main" id="{36C23A3F-4580-A99C-0F10-71CFB4CBE874}"/>
              </a:ext>
            </a:extLst>
          </p:cNvPr>
          <p:cNvSpPr>
            <a:spLocks noGrp="1"/>
          </p:cNvSpPr>
          <p:nvPr>
            <p:ph type="body" sz="quarter" idx="19"/>
          </p:nvPr>
        </p:nvSpPr>
        <p:spPr>
          <a:xfrm>
            <a:off x="4047840" y="2032188"/>
            <a:ext cx="2808000" cy="626701"/>
          </a:xfrm>
        </p:spPr>
        <p:txBody>
          <a:bodyPr vert="horz" wrap="square" lIns="90000" tIns="36000" rIns="90000" bIns="36000" rtlCol="0" anchor="t">
            <a:normAutofit/>
          </a:bodyPr>
          <a:lstStyle/>
          <a:p>
            <a:r>
              <a:rPr lang="en-GB">
                <a:cs typeface="Segoe UI"/>
              </a:rPr>
              <a:t>Bring together data on business performance from the previous period (monthly/quarterly) utilizing Copilot to collate data and embed formulas.</a:t>
            </a:r>
          </a:p>
        </p:txBody>
      </p:sp>
      <p:sp>
        <p:nvSpPr>
          <p:cNvPr id="185" name="Text Placeholder 13">
            <a:extLst>
              <a:ext uri="{FF2B5EF4-FFF2-40B4-BE49-F238E27FC236}">
                <a16:creationId xmlns:a16="http://schemas.microsoft.com/office/drawing/2014/main" id="{09DEDCC6-ED61-43E4-234C-AC9BE68A7BB9}"/>
              </a:ext>
            </a:extLst>
          </p:cNvPr>
          <p:cNvSpPr>
            <a:spLocks noGrp="1"/>
          </p:cNvSpPr>
          <p:nvPr>
            <p:ph type="body" sz="quarter" idx="20"/>
          </p:nvPr>
        </p:nvSpPr>
        <p:spPr>
          <a:xfrm>
            <a:off x="7511481" y="2032188"/>
            <a:ext cx="2808000" cy="626701"/>
          </a:xfrm>
        </p:spPr>
        <p:txBody>
          <a:bodyPr/>
          <a:lstStyle/>
          <a:p>
            <a:r>
              <a:rPr lang="en-GB"/>
              <a:t>Use Copilot in PowerPoint to create a presentation based on the agenda and a summary of key documents including the business performance analysis.</a:t>
            </a:r>
          </a:p>
        </p:txBody>
      </p:sp>
      <p:sp>
        <p:nvSpPr>
          <p:cNvPr id="186" name="Text Placeholder 14">
            <a:extLst>
              <a:ext uri="{FF2B5EF4-FFF2-40B4-BE49-F238E27FC236}">
                <a16:creationId xmlns:a16="http://schemas.microsoft.com/office/drawing/2014/main" id="{8784D3B2-011D-5821-BA34-1ED1FA36A270}"/>
              </a:ext>
            </a:extLst>
          </p:cNvPr>
          <p:cNvSpPr>
            <a:spLocks noGrp="1"/>
          </p:cNvSpPr>
          <p:nvPr>
            <p:ph type="body" sz="quarter" idx="21"/>
          </p:nvPr>
        </p:nvSpPr>
        <p:spPr>
          <a:xfrm>
            <a:off x="584200" y="3208260"/>
            <a:ext cx="2808000" cy="626701"/>
          </a:xfrm>
        </p:spPr>
        <p:txBody>
          <a:bodyPr/>
          <a:lstStyle/>
          <a:p>
            <a:r>
              <a:rPr lang="en-GB" b="1" kern="0">
                <a:solidFill>
                  <a:srgbClr val="1A1A1A"/>
                </a:solidFill>
                <a:latin typeface="Segoe UI"/>
                <a:cs typeface="+mn-cs"/>
              </a:rPr>
              <a:t>Automatically extract key meeting requests </a:t>
            </a:r>
            <a:r>
              <a:rPr lang="en-GB"/>
              <a:t>from scattered messages, streamlining the process for building the agenda. </a:t>
            </a:r>
            <a:endParaRPr lang="en-US"/>
          </a:p>
        </p:txBody>
      </p:sp>
      <p:sp>
        <p:nvSpPr>
          <p:cNvPr id="187" name="Text Placeholder 15">
            <a:extLst>
              <a:ext uri="{FF2B5EF4-FFF2-40B4-BE49-F238E27FC236}">
                <a16:creationId xmlns:a16="http://schemas.microsoft.com/office/drawing/2014/main" id="{81F7CF58-3DFB-B6D0-68B4-A6DB4807DFFC}"/>
              </a:ext>
            </a:extLst>
          </p:cNvPr>
          <p:cNvSpPr>
            <a:spLocks noGrp="1"/>
          </p:cNvSpPr>
          <p:nvPr>
            <p:ph type="body" sz="quarter" idx="22"/>
          </p:nvPr>
        </p:nvSpPr>
        <p:spPr>
          <a:xfrm>
            <a:off x="584200" y="5641938"/>
            <a:ext cx="2808000" cy="626701"/>
          </a:xfrm>
        </p:spPr>
        <p:txBody>
          <a:bodyPr/>
          <a:lstStyle/>
          <a:p>
            <a:r>
              <a:rPr lang="en-GB" b="1" kern="0">
                <a:solidFill>
                  <a:srgbClr val="1A1A1A"/>
                </a:solidFill>
                <a:latin typeface="Segoe UI"/>
                <a:cs typeface="+mn-cs"/>
              </a:rPr>
              <a:t>Ensure high writing quality </a:t>
            </a:r>
            <a:r>
              <a:rPr lang="en-GB"/>
              <a:t>using Copilot to revise first drafts</a:t>
            </a:r>
          </a:p>
        </p:txBody>
      </p:sp>
      <p:sp>
        <p:nvSpPr>
          <p:cNvPr id="188" name="Text Placeholder 16">
            <a:extLst>
              <a:ext uri="{FF2B5EF4-FFF2-40B4-BE49-F238E27FC236}">
                <a16:creationId xmlns:a16="http://schemas.microsoft.com/office/drawing/2014/main" id="{59BF8A6A-AFFD-2A86-E2AD-26229591D16E}"/>
              </a:ext>
            </a:extLst>
          </p:cNvPr>
          <p:cNvSpPr>
            <a:spLocks noGrp="1"/>
          </p:cNvSpPr>
          <p:nvPr>
            <p:ph type="body" sz="quarter" idx="23"/>
          </p:nvPr>
        </p:nvSpPr>
        <p:spPr>
          <a:xfrm>
            <a:off x="4047840" y="3208260"/>
            <a:ext cx="2808000" cy="626701"/>
          </a:xfrm>
        </p:spPr>
        <p:txBody>
          <a:bodyPr/>
          <a:lstStyle/>
          <a:p>
            <a:r>
              <a:rPr lang="en-GB" b="1" kern="0" dirty="0">
                <a:solidFill>
                  <a:srgbClr val="1A1A1A"/>
                </a:solidFill>
                <a:latin typeface="Segoe UI"/>
                <a:cs typeface="+mn-cs"/>
              </a:rPr>
              <a:t>Quickly analyze data </a:t>
            </a:r>
            <a:r>
              <a:rPr lang="en-GB" dirty="0">
                <a:cs typeface="Segoe UI"/>
              </a:rPr>
              <a:t>from the previous period.</a:t>
            </a:r>
            <a:endParaRPr lang="en-GB" dirty="0"/>
          </a:p>
        </p:txBody>
      </p:sp>
      <p:sp>
        <p:nvSpPr>
          <p:cNvPr id="189" name="Text Placeholder 17">
            <a:extLst>
              <a:ext uri="{FF2B5EF4-FFF2-40B4-BE49-F238E27FC236}">
                <a16:creationId xmlns:a16="http://schemas.microsoft.com/office/drawing/2014/main" id="{1824296F-D2DD-03DE-4693-EA226618E975}"/>
              </a:ext>
            </a:extLst>
          </p:cNvPr>
          <p:cNvSpPr>
            <a:spLocks noGrp="1"/>
          </p:cNvSpPr>
          <p:nvPr>
            <p:ph type="body" sz="quarter" idx="24"/>
          </p:nvPr>
        </p:nvSpPr>
        <p:spPr>
          <a:xfrm>
            <a:off x="4047840" y="5641938"/>
            <a:ext cx="2808000" cy="626701"/>
          </a:xfrm>
        </p:spPr>
        <p:txBody>
          <a:bodyPr/>
          <a:lstStyle/>
          <a:p>
            <a:r>
              <a:rPr lang="en-GB" b="1" kern="0">
                <a:solidFill>
                  <a:srgbClr val="1A1A1A"/>
                </a:solidFill>
                <a:latin typeface="Segoe UI"/>
                <a:cs typeface="+mn-cs"/>
              </a:rPr>
              <a:t>Save time </a:t>
            </a:r>
            <a:r>
              <a:rPr lang="en-GB"/>
              <a:t>and maintain concentration on the meeting by getting Copilot to capture key actions.</a:t>
            </a:r>
          </a:p>
        </p:txBody>
      </p:sp>
      <p:sp>
        <p:nvSpPr>
          <p:cNvPr id="190" name="Text Placeholder 18">
            <a:extLst>
              <a:ext uri="{FF2B5EF4-FFF2-40B4-BE49-F238E27FC236}">
                <a16:creationId xmlns:a16="http://schemas.microsoft.com/office/drawing/2014/main" id="{4EEE811A-9BAA-3AAF-39BC-50511FE4C02B}"/>
              </a:ext>
            </a:extLst>
          </p:cNvPr>
          <p:cNvSpPr>
            <a:spLocks noGrp="1"/>
          </p:cNvSpPr>
          <p:nvPr>
            <p:ph type="body" sz="quarter" idx="25"/>
          </p:nvPr>
        </p:nvSpPr>
        <p:spPr>
          <a:xfrm>
            <a:off x="7511481" y="3208260"/>
            <a:ext cx="2808000" cy="626701"/>
          </a:xfrm>
        </p:spPr>
        <p:txBody>
          <a:bodyPr/>
          <a:lstStyle/>
          <a:p>
            <a:r>
              <a:rPr lang="en-GB" b="1" kern="0">
                <a:solidFill>
                  <a:srgbClr val="1A1A1A"/>
                </a:solidFill>
                <a:latin typeface="Segoe UI"/>
                <a:cs typeface="+mn-cs"/>
              </a:rPr>
              <a:t>Create a presentation </a:t>
            </a:r>
            <a:r>
              <a:rPr lang="en-GB"/>
              <a:t>from project documents</a:t>
            </a:r>
          </a:p>
        </p:txBody>
      </p:sp>
      <p:sp>
        <p:nvSpPr>
          <p:cNvPr id="191" name="Text Placeholder 19">
            <a:extLst>
              <a:ext uri="{FF2B5EF4-FFF2-40B4-BE49-F238E27FC236}">
                <a16:creationId xmlns:a16="http://schemas.microsoft.com/office/drawing/2014/main" id="{9577F420-B34B-ACB3-0AE2-31FA55438B6A}"/>
              </a:ext>
            </a:extLst>
          </p:cNvPr>
          <p:cNvSpPr>
            <a:spLocks noGrp="1"/>
          </p:cNvSpPr>
          <p:nvPr>
            <p:ph type="body" sz="quarter" idx="26"/>
          </p:nvPr>
        </p:nvSpPr>
        <p:spPr>
          <a:xfrm>
            <a:off x="7511481" y="5641938"/>
            <a:ext cx="2808000" cy="626701"/>
          </a:xfrm>
        </p:spPr>
        <p:txBody>
          <a:bodyPr/>
          <a:lstStyle/>
          <a:p>
            <a:r>
              <a:rPr lang="en-GB" b="1" kern="0">
                <a:solidFill>
                  <a:srgbClr val="1A1A1A"/>
                </a:solidFill>
                <a:latin typeface="Segoe UI"/>
                <a:cs typeface="+mn-cs"/>
              </a:rPr>
              <a:t>Save time </a:t>
            </a:r>
            <a:r>
              <a:rPr lang="en-GB"/>
              <a:t>using Copilot to share prework for the meeting.</a:t>
            </a:r>
          </a:p>
        </p:txBody>
      </p:sp>
      <p:sp>
        <p:nvSpPr>
          <p:cNvPr id="192" name="Text Placeholder 20">
            <a:extLst>
              <a:ext uri="{FF2B5EF4-FFF2-40B4-BE49-F238E27FC236}">
                <a16:creationId xmlns:a16="http://schemas.microsoft.com/office/drawing/2014/main" id="{50B726B6-9BF5-710B-DDE7-AA8EE3CA0C69}"/>
              </a:ext>
            </a:extLst>
          </p:cNvPr>
          <p:cNvSpPr>
            <a:spLocks noGrp="1"/>
          </p:cNvSpPr>
          <p:nvPr>
            <p:ph type="body" sz="quarter" idx="27"/>
          </p:nvPr>
        </p:nvSpPr>
        <p:spPr>
          <a:xfrm>
            <a:off x="584200" y="4488366"/>
            <a:ext cx="2808000" cy="626701"/>
          </a:xfrm>
        </p:spPr>
        <p:txBody>
          <a:bodyPr/>
          <a:lstStyle/>
          <a:p>
            <a:r>
              <a:rPr lang="en-GB"/>
              <a:t>Use the generated notes and actions to follow up with meeting attendees.  Use Coaching by Copilot to enhance the tone of your follow up email while conveying urgency in your request.</a:t>
            </a:r>
          </a:p>
          <a:p>
            <a:endParaRPr lang="en-GB"/>
          </a:p>
        </p:txBody>
      </p:sp>
      <p:sp>
        <p:nvSpPr>
          <p:cNvPr id="193" name="Text Placeholder 21">
            <a:extLst>
              <a:ext uri="{FF2B5EF4-FFF2-40B4-BE49-F238E27FC236}">
                <a16:creationId xmlns:a16="http://schemas.microsoft.com/office/drawing/2014/main" id="{23076C1C-E01F-65F8-9641-04A94CC3133E}"/>
              </a:ext>
            </a:extLst>
          </p:cNvPr>
          <p:cNvSpPr>
            <a:spLocks noGrp="1"/>
          </p:cNvSpPr>
          <p:nvPr>
            <p:ph type="body" sz="quarter" idx="28"/>
          </p:nvPr>
        </p:nvSpPr>
        <p:spPr>
          <a:xfrm>
            <a:off x="4047840" y="4488366"/>
            <a:ext cx="2808000" cy="626701"/>
          </a:xfrm>
        </p:spPr>
        <p:txBody>
          <a:bodyPr/>
          <a:lstStyle/>
          <a:p>
            <a:r>
              <a:rPr lang="en-GB"/>
              <a:t>Activate Copilot during the meeting to summarize discussions and provide the key points and action items.</a:t>
            </a:r>
          </a:p>
        </p:txBody>
      </p:sp>
      <p:sp>
        <p:nvSpPr>
          <p:cNvPr id="194" name="Text Placeholder 39">
            <a:extLst>
              <a:ext uri="{FF2B5EF4-FFF2-40B4-BE49-F238E27FC236}">
                <a16:creationId xmlns:a16="http://schemas.microsoft.com/office/drawing/2014/main" id="{BE1D6E83-B7A1-3FAE-94DD-771DA6F9855D}"/>
              </a:ext>
            </a:extLst>
          </p:cNvPr>
          <p:cNvSpPr>
            <a:spLocks noGrp="1"/>
          </p:cNvSpPr>
          <p:nvPr>
            <p:ph type="body" sz="quarter" idx="29"/>
          </p:nvPr>
        </p:nvSpPr>
        <p:spPr>
          <a:xfrm>
            <a:off x="7511481" y="4488366"/>
            <a:ext cx="2808000" cy="626701"/>
          </a:xfrm>
        </p:spPr>
        <p:txBody>
          <a:bodyPr/>
          <a:lstStyle/>
          <a:p>
            <a:r>
              <a:rPr lang="en-GB"/>
              <a:t>Use Copilot in Outlook to generate an email sharing the meeting agenda, prep work, and presentation summarizing the goals of the meeting. </a:t>
            </a:r>
          </a:p>
        </p:txBody>
      </p:sp>
      <p:sp>
        <p:nvSpPr>
          <p:cNvPr id="195" name="Text Placeholder 40">
            <a:extLst>
              <a:ext uri="{FF2B5EF4-FFF2-40B4-BE49-F238E27FC236}">
                <a16:creationId xmlns:a16="http://schemas.microsoft.com/office/drawing/2014/main" id="{6739997A-12D8-77E6-A88E-BF40457A1A0B}"/>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196" name="Text Placeholder 41">
            <a:extLst>
              <a:ext uri="{FF2B5EF4-FFF2-40B4-BE49-F238E27FC236}">
                <a16:creationId xmlns:a16="http://schemas.microsoft.com/office/drawing/2014/main" id="{001F27A7-C131-CB06-01AB-487DABB7E6FA}"/>
              </a:ext>
            </a:extLst>
          </p:cNvPr>
          <p:cNvSpPr>
            <a:spLocks noGrp="1"/>
          </p:cNvSpPr>
          <p:nvPr>
            <p:ph type="body" sz="quarter" idx="39"/>
          </p:nvPr>
        </p:nvSpPr>
        <p:spPr>
          <a:xfrm>
            <a:off x="11588664" y="357645"/>
            <a:ext cx="127000" cy="125999"/>
          </a:xfrm>
        </p:spPr>
        <p:txBody>
          <a:bodyPr/>
          <a:lstStyle/>
          <a:p>
            <a:endParaRPr lang="en-US"/>
          </a:p>
        </p:txBody>
      </p:sp>
      <p:sp>
        <p:nvSpPr>
          <p:cNvPr id="197" name="Text Placeholder 42">
            <a:extLst>
              <a:ext uri="{FF2B5EF4-FFF2-40B4-BE49-F238E27FC236}">
                <a16:creationId xmlns:a16="http://schemas.microsoft.com/office/drawing/2014/main" id="{5422FF15-F7CC-C1F1-AE4F-608D26F53F97}"/>
              </a:ext>
            </a:extLst>
          </p:cNvPr>
          <p:cNvSpPr>
            <a:spLocks noGrp="1"/>
          </p:cNvSpPr>
          <p:nvPr>
            <p:ph type="body" sz="quarter" idx="40"/>
          </p:nvPr>
        </p:nvSpPr>
        <p:spPr>
          <a:xfrm>
            <a:off x="11760200" y="357645"/>
            <a:ext cx="127000" cy="125999"/>
          </a:xfrm>
        </p:spPr>
        <p:txBody>
          <a:bodyPr/>
          <a:lstStyle/>
          <a:p>
            <a:endParaRPr lang="en-US"/>
          </a:p>
        </p:txBody>
      </p:sp>
      <p:grpSp>
        <p:nvGrpSpPr>
          <p:cNvPr id="215" name="Group 214">
            <a:extLst>
              <a:ext uri="{FF2B5EF4-FFF2-40B4-BE49-F238E27FC236}">
                <a16:creationId xmlns:a16="http://schemas.microsoft.com/office/drawing/2014/main" id="{9EB9F0E6-0F4F-8A0D-B6F3-B9411A5EB03D}"/>
              </a:ext>
            </a:extLst>
          </p:cNvPr>
          <p:cNvGrpSpPr/>
          <p:nvPr/>
        </p:nvGrpSpPr>
        <p:grpSpPr>
          <a:xfrm>
            <a:off x="7944273" y="2753574"/>
            <a:ext cx="1942417" cy="360000"/>
            <a:chOff x="588263" y="2177588"/>
            <a:chExt cx="1942417" cy="360000"/>
          </a:xfrm>
        </p:grpSpPr>
        <p:pic>
          <p:nvPicPr>
            <p:cNvPr id="216" name="Picture 215">
              <a:extLst>
                <a:ext uri="{FF2B5EF4-FFF2-40B4-BE49-F238E27FC236}">
                  <a16:creationId xmlns:a16="http://schemas.microsoft.com/office/drawing/2014/main" id="{49F3E836-6BFC-73B3-658A-57975B69D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3" y="2177588"/>
              <a:ext cx="360000" cy="360000"/>
            </a:xfrm>
            <a:prstGeom prst="ellipse">
              <a:avLst/>
            </a:prstGeom>
            <a:solidFill>
              <a:srgbClr val="FFFFFF"/>
            </a:solidFill>
          </p:spPr>
        </p:pic>
        <p:sp>
          <p:nvSpPr>
            <p:cNvPr id="217" name="TextBox 216">
              <a:extLst>
                <a:ext uri="{FF2B5EF4-FFF2-40B4-BE49-F238E27FC236}">
                  <a16:creationId xmlns:a16="http://schemas.microsoft.com/office/drawing/2014/main" id="{5E11D655-F2EB-DB7F-CE27-B4EE10E66E63}"/>
                </a:ext>
                <a:ext uri="{C183D7F6-B498-43B3-948B-1728B52AA6E4}">
                  <adec:decorative xmlns:adec="http://schemas.microsoft.com/office/drawing/2017/decorative" val="0"/>
                </a:ext>
              </a:extLst>
            </p:cNvPr>
            <p:cNvSpPr txBox="1"/>
            <p:nvPr/>
          </p:nvSpPr>
          <p:spPr>
            <a:xfrm>
              <a:off x="1047214" y="2272950"/>
              <a:ext cx="1483466"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PowerPoint</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18" name="Group 217">
            <a:extLst>
              <a:ext uri="{FF2B5EF4-FFF2-40B4-BE49-F238E27FC236}">
                <a16:creationId xmlns:a16="http://schemas.microsoft.com/office/drawing/2014/main" id="{2B79E5E2-B4A2-12C0-8796-8512AEDE3A18}"/>
              </a:ext>
            </a:extLst>
          </p:cNvPr>
          <p:cNvGrpSpPr/>
          <p:nvPr/>
        </p:nvGrpSpPr>
        <p:grpSpPr>
          <a:xfrm>
            <a:off x="4704103" y="2753574"/>
            <a:ext cx="1495474" cy="360000"/>
            <a:chOff x="577439" y="3137252"/>
            <a:chExt cx="1495474" cy="360000"/>
          </a:xfrm>
        </p:grpSpPr>
        <p:pic>
          <p:nvPicPr>
            <p:cNvPr id="219" name="Picture 218">
              <a:extLst>
                <a:ext uri="{FF2B5EF4-FFF2-40B4-BE49-F238E27FC236}">
                  <a16:creationId xmlns:a16="http://schemas.microsoft.com/office/drawing/2014/main" id="{28D370A4-B9CF-1396-1923-751F942AB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39" y="3137252"/>
              <a:ext cx="360000" cy="360000"/>
            </a:xfrm>
            <a:prstGeom prst="ellipse">
              <a:avLst/>
            </a:prstGeom>
            <a:solidFill>
              <a:schemeClr val="bg1"/>
            </a:solidFill>
          </p:spPr>
        </p:pic>
        <p:sp>
          <p:nvSpPr>
            <p:cNvPr id="220" name="TextBox 219">
              <a:extLst>
                <a:ext uri="{FF2B5EF4-FFF2-40B4-BE49-F238E27FC236}">
                  <a16:creationId xmlns:a16="http://schemas.microsoft.com/office/drawing/2014/main" id="{8B9A7DE5-C37A-BAFA-2712-069D7A14D54E}"/>
                </a:ext>
                <a:ext uri="{C183D7F6-B498-43B3-948B-1728B52AA6E4}">
                  <adec:decorative xmlns:adec="http://schemas.microsoft.com/office/drawing/2017/decorative" val="0"/>
                </a:ext>
              </a:extLst>
            </p:cNvPr>
            <p:cNvSpPr txBox="1"/>
            <p:nvPr/>
          </p:nvSpPr>
          <p:spPr>
            <a:xfrm>
              <a:off x="1047214" y="3232614"/>
              <a:ext cx="102569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Excel</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27" name="Group 226">
            <a:extLst>
              <a:ext uri="{FF2B5EF4-FFF2-40B4-BE49-F238E27FC236}">
                <a16:creationId xmlns:a16="http://schemas.microsoft.com/office/drawing/2014/main" id="{22B1D6C8-B410-3716-E6B4-86280E4CD464}"/>
              </a:ext>
            </a:extLst>
          </p:cNvPr>
          <p:cNvGrpSpPr/>
          <p:nvPr/>
        </p:nvGrpSpPr>
        <p:grpSpPr>
          <a:xfrm>
            <a:off x="1122268" y="5198502"/>
            <a:ext cx="1731864" cy="360000"/>
            <a:chOff x="588263" y="1697756"/>
            <a:chExt cx="1731864" cy="360000"/>
          </a:xfrm>
        </p:grpSpPr>
        <p:pic>
          <p:nvPicPr>
            <p:cNvPr id="228" name="Picture 227">
              <a:extLst>
                <a:ext uri="{FF2B5EF4-FFF2-40B4-BE49-F238E27FC236}">
                  <a16:creationId xmlns:a16="http://schemas.microsoft.com/office/drawing/2014/main" id="{B4DBD3B8-3907-5B28-0FEF-4114E7FD3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229" name="TextBox 228">
              <a:extLst>
                <a:ext uri="{FF2B5EF4-FFF2-40B4-BE49-F238E27FC236}">
                  <a16:creationId xmlns:a16="http://schemas.microsoft.com/office/drawing/2014/main" id="{78BC4658-3BFD-5363-D988-5D7D49425D49}"/>
                </a:ext>
                <a:ext uri="{C183D7F6-B498-43B3-948B-1728B52AA6E4}">
                  <adec:decorative xmlns:adec="http://schemas.microsoft.com/office/drawing/2017/decorative" val="0"/>
                </a:ext>
              </a:extLst>
            </p:cNvPr>
            <p:cNvSpPr txBox="1"/>
            <p:nvPr/>
          </p:nvSpPr>
          <p:spPr>
            <a:xfrm>
              <a:off x="1047214" y="1793118"/>
              <a:ext cx="1272913"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Outlook</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30" name="Group 229">
            <a:extLst>
              <a:ext uri="{FF2B5EF4-FFF2-40B4-BE49-F238E27FC236}">
                <a16:creationId xmlns:a16="http://schemas.microsoft.com/office/drawing/2014/main" id="{83F142A2-740E-09AE-1D3C-DC6E53F255BC}"/>
              </a:ext>
            </a:extLst>
          </p:cNvPr>
          <p:cNvGrpSpPr/>
          <p:nvPr/>
        </p:nvGrpSpPr>
        <p:grpSpPr>
          <a:xfrm>
            <a:off x="4654121" y="5198502"/>
            <a:ext cx="1595438" cy="360000"/>
            <a:chOff x="588263" y="3617084"/>
            <a:chExt cx="1595438" cy="360000"/>
          </a:xfrm>
        </p:grpSpPr>
        <p:pic>
          <p:nvPicPr>
            <p:cNvPr id="231" name="Picture 230">
              <a:extLst>
                <a:ext uri="{FF2B5EF4-FFF2-40B4-BE49-F238E27FC236}">
                  <a16:creationId xmlns:a16="http://schemas.microsoft.com/office/drawing/2014/main" id="{BC1FA75E-BC48-C17E-7DF4-1DEF08535F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232" name="TextBox 231">
              <a:extLst>
                <a:ext uri="{FF2B5EF4-FFF2-40B4-BE49-F238E27FC236}">
                  <a16:creationId xmlns:a16="http://schemas.microsoft.com/office/drawing/2014/main" id="{0BB75D39-23E4-C926-20F5-B60F54ED06D3}"/>
                </a:ext>
                <a:ext uri="{C183D7F6-B498-43B3-948B-1728B52AA6E4}">
                  <adec:decorative xmlns:adec="http://schemas.microsoft.com/office/drawing/2017/decorative" val="0"/>
                </a:ext>
              </a:extLst>
            </p:cNvPr>
            <p:cNvSpPr txBox="1"/>
            <p:nvPr/>
          </p:nvSpPr>
          <p:spPr>
            <a:xfrm>
              <a:off x="1047214" y="3712446"/>
              <a:ext cx="1136487"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33" name="Group 232">
            <a:extLst>
              <a:ext uri="{FF2B5EF4-FFF2-40B4-BE49-F238E27FC236}">
                <a16:creationId xmlns:a16="http://schemas.microsoft.com/office/drawing/2014/main" id="{A0DC5124-7518-F3C6-CF08-58A312A0A963}"/>
              </a:ext>
            </a:extLst>
          </p:cNvPr>
          <p:cNvGrpSpPr/>
          <p:nvPr/>
        </p:nvGrpSpPr>
        <p:grpSpPr>
          <a:xfrm>
            <a:off x="8073468" y="5198502"/>
            <a:ext cx="1684026" cy="360000"/>
            <a:chOff x="588263" y="1697756"/>
            <a:chExt cx="1684026" cy="360000"/>
          </a:xfrm>
        </p:grpSpPr>
        <p:pic>
          <p:nvPicPr>
            <p:cNvPr id="234" name="Picture 233">
              <a:extLst>
                <a:ext uri="{FF2B5EF4-FFF2-40B4-BE49-F238E27FC236}">
                  <a16:creationId xmlns:a16="http://schemas.microsoft.com/office/drawing/2014/main" id="{3877547B-EB4B-D3A3-C596-5E4713C97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235" name="TextBox 234">
              <a:extLst>
                <a:ext uri="{FF2B5EF4-FFF2-40B4-BE49-F238E27FC236}">
                  <a16:creationId xmlns:a16="http://schemas.microsoft.com/office/drawing/2014/main" id="{1CAFEFE0-363E-57C4-D1B9-99C1B9F4E656}"/>
                </a:ext>
                <a:ext uri="{C183D7F6-B498-43B3-948B-1728B52AA6E4}">
                  <adec:decorative xmlns:adec="http://schemas.microsoft.com/office/drawing/2017/decorative" val="0"/>
                </a:ext>
              </a:extLst>
            </p:cNvPr>
            <p:cNvSpPr txBox="1"/>
            <p:nvPr/>
          </p:nvSpPr>
          <p:spPr>
            <a:xfrm>
              <a:off x="1047214" y="1793118"/>
              <a:ext cx="1225075"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Outlook</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pic>
        <p:nvPicPr>
          <p:cNvPr id="3" name="Picture 2">
            <a:extLst>
              <a:ext uri="{FF2B5EF4-FFF2-40B4-BE49-F238E27FC236}">
                <a16:creationId xmlns:a16="http://schemas.microsoft.com/office/drawing/2014/main" id="{9CD9A0C8-6EDF-2878-B8CF-71D0C8331F62}"/>
              </a:ext>
            </a:extLst>
          </p:cNvPr>
          <p:cNvPicPr>
            <a:picLocks noChangeAspect="1"/>
          </p:cNvPicPr>
          <p:nvPr/>
        </p:nvPicPr>
        <p:blipFill rotWithShape="1">
          <a:blip r:embed="rId7">
            <a:extLst>
              <a:ext uri="{28A0092B-C50C-407E-A947-70E740481C1C}">
                <a14:useLocalDpi xmlns:a14="http://schemas.microsoft.com/office/drawing/2010/main" val="0"/>
              </a:ext>
            </a:extLst>
          </a:blip>
          <a:srcRect t="-1"/>
          <a:stretch/>
        </p:blipFill>
        <p:spPr>
          <a:xfrm>
            <a:off x="10167871" y="4288861"/>
            <a:ext cx="2024130" cy="2569139"/>
          </a:xfrm>
          <a:prstGeom prst="rect">
            <a:avLst/>
          </a:prstGeom>
        </p:spPr>
      </p:pic>
      <p:grpSp>
        <p:nvGrpSpPr>
          <p:cNvPr id="6" name="Group 5">
            <a:extLst>
              <a:ext uri="{FF2B5EF4-FFF2-40B4-BE49-F238E27FC236}">
                <a16:creationId xmlns:a16="http://schemas.microsoft.com/office/drawing/2014/main" id="{020F9440-DE11-F204-1DAA-DBEC00AFDBAB}"/>
              </a:ext>
            </a:extLst>
          </p:cNvPr>
          <p:cNvGrpSpPr/>
          <p:nvPr/>
        </p:nvGrpSpPr>
        <p:grpSpPr>
          <a:xfrm>
            <a:off x="1482268" y="2764825"/>
            <a:ext cx="996180" cy="360000"/>
            <a:chOff x="588263" y="1217924"/>
            <a:chExt cx="996180" cy="360000"/>
          </a:xfrm>
        </p:grpSpPr>
        <p:pic>
          <p:nvPicPr>
            <p:cNvPr id="7" name="Picture 6" descr="Zip Co logo SVG free download, id: 101874 - Brandlogos.net">
              <a:hlinkClick r:id="rId8"/>
              <a:extLst>
                <a:ext uri="{FF2B5EF4-FFF2-40B4-BE49-F238E27FC236}">
                  <a16:creationId xmlns:a16="http://schemas.microsoft.com/office/drawing/2014/main" id="{14B75B08-070E-DA14-8C31-9099D65270EB}"/>
                </a:ext>
              </a:extLst>
            </p:cNvPr>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8" name="TextBox 7">
              <a:extLst>
                <a:ext uri="{FF2B5EF4-FFF2-40B4-BE49-F238E27FC236}">
                  <a16:creationId xmlns:a16="http://schemas.microsoft.com/office/drawing/2014/main" id="{DEEB4244-4E69-348D-F8DF-877D489F4596}"/>
                </a:ext>
                <a:ext uri="{C183D7F6-B498-43B3-948B-1728B52AA6E4}">
                  <adec:decorative xmlns:adec="http://schemas.microsoft.com/office/drawing/2017/decorative" val="0"/>
                </a:ext>
              </a:extLst>
            </p:cNvPr>
            <p:cNvSpPr txBox="1"/>
            <p:nvPr/>
          </p:nvSpPr>
          <p:spPr>
            <a:xfrm>
              <a:off x="1047214" y="1313286"/>
              <a:ext cx="53722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r>
                <a:rPr kumimoji="0" lang="en-US" sz="1100" b="0" i="0" u="none" strike="noStrike" kern="1200" cap="none" spc="0" normalizeH="0" baseline="30000" noProof="0">
                  <a:ln>
                    <a:noFill/>
                  </a:ln>
                  <a:solidFill>
                    <a:prstClr val="black"/>
                  </a:solidFill>
                  <a:effectLst/>
                  <a:uLnTx/>
                  <a:uFillTx/>
                  <a:latin typeface="Segoe UI Semibold"/>
                  <a:ea typeface="+mn-ea"/>
                  <a:cs typeface="+mn-cs"/>
                </a:rPr>
                <a:t>2</a:t>
              </a:r>
            </a:p>
          </p:txBody>
        </p:sp>
      </p:grpSp>
      <p:sp>
        <p:nvSpPr>
          <p:cNvPr id="9" name="Text Placeholder 11">
            <a:extLst>
              <a:ext uri="{FF2B5EF4-FFF2-40B4-BE49-F238E27FC236}">
                <a16:creationId xmlns:a16="http://schemas.microsoft.com/office/drawing/2014/main" id="{DA254BB4-2F44-EC68-4818-3A8835056909}"/>
              </a:ext>
            </a:extLst>
          </p:cNvPr>
          <p:cNvSpPr>
            <a:spLocks noGrp="1"/>
          </p:cNvSpPr>
          <p:nvPr>
            <p:ph type="body" sz="quarter" idx="10"/>
          </p:nvPr>
        </p:nvSpPr>
        <p:spPr>
          <a:xfrm>
            <a:off x="570453" y="6490609"/>
            <a:ext cx="9597418" cy="215444"/>
          </a:xfrm>
        </p:spPr>
        <p:txBody>
          <a:body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10" name="Rectangle: Rounded Corners 6">
            <a:extLst>
              <a:ext uri="{FF2B5EF4-FFF2-40B4-BE49-F238E27FC236}">
                <a16:creationId xmlns:a16="http://schemas.microsoft.com/office/drawing/2014/main" id="{7E245D16-9320-689F-F126-2010C829ACDB}"/>
              </a:ext>
              <a:ext uri="{C183D7F6-B498-43B3-948B-1728B52AA6E4}">
                <adec:decorative xmlns:adec="http://schemas.microsoft.com/office/drawing/2017/decorative" val="1"/>
              </a:ext>
            </a:extLst>
          </p:cNvPr>
          <p:cNvSpPr/>
          <p:nvPr/>
        </p:nvSpPr>
        <p:spPr bwMode="auto">
          <a:xfrm>
            <a:off x="570454" y="1132756"/>
            <a:ext cx="987666" cy="216000"/>
          </a:xfrm>
          <a:prstGeom prst="roundRect">
            <a:avLst>
              <a:gd name="adj" fmla="val 50000"/>
            </a:avLst>
          </a:prstGeom>
          <a:solidFill>
            <a:srgbClr val="0078D4"/>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KPIs impacted</a:t>
            </a:r>
          </a:p>
        </p:txBody>
      </p:sp>
      <p:grpSp>
        <p:nvGrpSpPr>
          <p:cNvPr id="11" name="Group 10">
            <a:extLst>
              <a:ext uri="{FF2B5EF4-FFF2-40B4-BE49-F238E27FC236}">
                <a16:creationId xmlns:a16="http://schemas.microsoft.com/office/drawing/2014/main" id="{B261006A-6655-0203-2E35-24CB49324AD6}"/>
              </a:ext>
            </a:extLst>
          </p:cNvPr>
          <p:cNvGrpSpPr/>
          <p:nvPr/>
        </p:nvGrpSpPr>
        <p:grpSpPr>
          <a:xfrm>
            <a:off x="1624328" y="1132756"/>
            <a:ext cx="1332000" cy="216000"/>
            <a:chOff x="1198144" y="862657"/>
            <a:chExt cx="1332000" cy="216000"/>
          </a:xfrm>
        </p:grpSpPr>
        <p:sp>
          <p:nvSpPr>
            <p:cNvPr id="12" name="Rectangle: Rounded Corners 6">
              <a:extLst>
                <a:ext uri="{FF2B5EF4-FFF2-40B4-BE49-F238E27FC236}">
                  <a16:creationId xmlns:a16="http://schemas.microsoft.com/office/drawing/2014/main" id="{2DEBECA2-A071-8120-2A1C-BAEDC15C77F5}"/>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Improve efficiency</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13" name="Graphic 12">
              <a:extLst>
                <a:ext uri="{FF2B5EF4-FFF2-40B4-BE49-F238E27FC236}">
                  <a16:creationId xmlns:a16="http://schemas.microsoft.com/office/drawing/2014/main" id="{A402FCC0-633B-E611-9C46-B9A4EE0A8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44929" y="898657"/>
              <a:ext cx="144000" cy="144000"/>
            </a:xfrm>
            <a:prstGeom prst="rect">
              <a:avLst/>
            </a:prstGeom>
          </p:spPr>
        </p:pic>
      </p:grpSp>
      <p:sp>
        <p:nvSpPr>
          <p:cNvPr id="14" name="Rectangle: Rounded Corners 13">
            <a:extLst>
              <a:ext uri="{FF2B5EF4-FFF2-40B4-BE49-F238E27FC236}">
                <a16:creationId xmlns:a16="http://schemas.microsoft.com/office/drawing/2014/main" id="{E2004A78-EF56-280C-0AE2-5A6CED82F7C3}"/>
              </a:ext>
              <a:ext uri="{C183D7F6-B498-43B3-948B-1728B52AA6E4}">
                <adec:decorative xmlns:adec="http://schemas.microsoft.com/office/drawing/2017/decorative" val="1"/>
              </a:ext>
            </a:extLst>
          </p:cNvPr>
          <p:cNvSpPr/>
          <p:nvPr/>
        </p:nvSpPr>
        <p:spPr bwMode="auto">
          <a:xfrm>
            <a:off x="6469498" y="1127774"/>
            <a:ext cx="987667" cy="216000"/>
          </a:xfrm>
          <a:prstGeom prst="roundRect">
            <a:avLst>
              <a:gd name="adj" fmla="val 50000"/>
            </a:avLst>
          </a:prstGeom>
          <a:solidFill>
            <a:srgbClr val="8661C5"/>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Semibold"/>
              </a:rPr>
              <a:t>Value benefit</a:t>
            </a:r>
            <a:endPar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15" name="Group 14">
            <a:extLst>
              <a:ext uri="{FF2B5EF4-FFF2-40B4-BE49-F238E27FC236}">
                <a16:creationId xmlns:a16="http://schemas.microsoft.com/office/drawing/2014/main" id="{27521C76-6655-BF65-CC33-EA53E9F709E0}"/>
              </a:ext>
            </a:extLst>
          </p:cNvPr>
          <p:cNvGrpSpPr/>
          <p:nvPr/>
        </p:nvGrpSpPr>
        <p:grpSpPr>
          <a:xfrm>
            <a:off x="7523373" y="1127774"/>
            <a:ext cx="1260000" cy="216000"/>
            <a:chOff x="1194743" y="1140160"/>
            <a:chExt cx="1260000" cy="216000"/>
          </a:xfrm>
        </p:grpSpPr>
        <p:sp>
          <p:nvSpPr>
            <p:cNvPr id="16" name="Rectangle: Rounded Corners 6">
              <a:extLst>
                <a:ext uri="{FF2B5EF4-FFF2-40B4-BE49-F238E27FC236}">
                  <a16:creationId xmlns:a16="http://schemas.microsoft.com/office/drawing/2014/main" id="{089E5711-2321-91B9-8D21-65FB4CE5A705}"/>
                </a:ext>
                <a:ext uri="{C183D7F6-B498-43B3-948B-1728B52AA6E4}">
                  <adec:decorative xmlns:adec="http://schemas.microsoft.com/office/drawing/2017/decorative" val="1"/>
                </a:ext>
              </a:extLst>
            </p:cNvPr>
            <p:cNvSpPr/>
            <p:nvPr/>
          </p:nvSpPr>
          <p:spPr bwMode="auto">
            <a:xfrm>
              <a:off x="1194743" y="1140160"/>
              <a:ext cx="126000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Revenue growth</a:t>
              </a:r>
            </a:p>
          </p:txBody>
        </p:sp>
        <p:pic>
          <p:nvPicPr>
            <p:cNvPr id="17" name="Graphic 16">
              <a:extLst>
                <a:ext uri="{FF2B5EF4-FFF2-40B4-BE49-F238E27FC236}">
                  <a16:creationId xmlns:a16="http://schemas.microsoft.com/office/drawing/2014/main" id="{102B9F79-97B4-5BFD-E470-905771E3CE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41527" y="1176160"/>
              <a:ext cx="144000" cy="144000"/>
            </a:xfrm>
            <a:prstGeom prst="rect">
              <a:avLst/>
            </a:prstGeom>
          </p:spPr>
        </p:pic>
      </p:grpSp>
      <p:grpSp>
        <p:nvGrpSpPr>
          <p:cNvPr id="18" name="Group 17">
            <a:extLst>
              <a:ext uri="{FF2B5EF4-FFF2-40B4-BE49-F238E27FC236}">
                <a16:creationId xmlns:a16="http://schemas.microsoft.com/office/drawing/2014/main" id="{15FE643C-29D6-3E8E-7122-150BBF6521A7}"/>
              </a:ext>
            </a:extLst>
          </p:cNvPr>
          <p:cNvGrpSpPr/>
          <p:nvPr/>
        </p:nvGrpSpPr>
        <p:grpSpPr>
          <a:xfrm>
            <a:off x="8868697" y="1127774"/>
            <a:ext cx="1450784" cy="216000"/>
            <a:chOff x="1194743" y="1140160"/>
            <a:chExt cx="1450784" cy="216000"/>
          </a:xfrm>
        </p:grpSpPr>
        <p:sp>
          <p:nvSpPr>
            <p:cNvPr id="19" name="Rectangle: Rounded Corners 6">
              <a:extLst>
                <a:ext uri="{FF2B5EF4-FFF2-40B4-BE49-F238E27FC236}">
                  <a16:creationId xmlns:a16="http://schemas.microsoft.com/office/drawing/2014/main" id="{9A268CF8-B75B-A8AA-31DC-C905BDB3DC57}"/>
                </a:ext>
                <a:ext uri="{C183D7F6-B498-43B3-948B-1728B52AA6E4}">
                  <adec:decorative xmlns:adec="http://schemas.microsoft.com/office/drawing/2017/decorative" val="1"/>
                </a:ext>
              </a:extLst>
            </p:cNvPr>
            <p:cNvSpPr/>
            <p:nvPr/>
          </p:nvSpPr>
          <p:spPr bwMode="auto">
            <a:xfrm>
              <a:off x="1194743" y="1140160"/>
              <a:ext cx="1450784"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Employee experience</a:t>
              </a:r>
            </a:p>
          </p:txBody>
        </p:sp>
        <p:pic>
          <p:nvPicPr>
            <p:cNvPr id="20" name="Graphic 19">
              <a:extLst>
                <a:ext uri="{FF2B5EF4-FFF2-40B4-BE49-F238E27FC236}">
                  <a16:creationId xmlns:a16="http://schemas.microsoft.com/office/drawing/2014/main" id="{2D43BC15-02D3-3BC5-6DD1-1E75C6161A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41527" y="1176160"/>
              <a:ext cx="144000" cy="144000"/>
            </a:xfrm>
            <a:prstGeom prst="rect">
              <a:avLst/>
            </a:prstGeom>
          </p:spPr>
        </p:pic>
      </p:grpSp>
      <p:grpSp>
        <p:nvGrpSpPr>
          <p:cNvPr id="21" name="Group 20">
            <a:extLst>
              <a:ext uri="{FF2B5EF4-FFF2-40B4-BE49-F238E27FC236}">
                <a16:creationId xmlns:a16="http://schemas.microsoft.com/office/drawing/2014/main" id="{115FC86E-4E7B-0BE6-B1DA-8B5D41DEF7C5}"/>
              </a:ext>
            </a:extLst>
          </p:cNvPr>
          <p:cNvGrpSpPr/>
          <p:nvPr/>
        </p:nvGrpSpPr>
        <p:grpSpPr>
          <a:xfrm>
            <a:off x="3024503" y="1132756"/>
            <a:ext cx="1332000" cy="216000"/>
            <a:chOff x="1198144" y="862657"/>
            <a:chExt cx="1332000" cy="216000"/>
          </a:xfrm>
        </p:grpSpPr>
        <p:sp>
          <p:nvSpPr>
            <p:cNvPr id="22" name="Rectangle: Rounded Corners 6">
              <a:extLst>
                <a:ext uri="{FF2B5EF4-FFF2-40B4-BE49-F238E27FC236}">
                  <a16:creationId xmlns:a16="http://schemas.microsoft.com/office/drawing/2014/main" id="{6CDF2855-1E7C-747C-E4C6-93036D656798}"/>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Reduce risk</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23" name="Graphic 22">
              <a:extLst>
                <a:ext uri="{FF2B5EF4-FFF2-40B4-BE49-F238E27FC236}">
                  <a16:creationId xmlns:a16="http://schemas.microsoft.com/office/drawing/2014/main" id="{7AB3A28E-2228-463D-95F0-A12B4C14BB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44929" y="898657"/>
              <a:ext cx="144000" cy="144000"/>
            </a:xfrm>
            <a:prstGeom prst="rect">
              <a:avLst/>
            </a:prstGeom>
          </p:spPr>
        </p:pic>
      </p:grpSp>
    </p:spTree>
    <p:extLst>
      <p:ext uri="{BB962C8B-B14F-4D97-AF65-F5344CB8AC3E}">
        <p14:creationId xmlns:p14="http://schemas.microsoft.com/office/powerpoint/2010/main" val="2137857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38606-A4A2-3052-8A85-7AE00EB94F3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E0D8A3E-B42F-1819-E0F1-182ACF59889A}"/>
              </a:ext>
            </a:extLst>
          </p:cNvPr>
          <p:cNvSpPr>
            <a:spLocks noGrp="1"/>
          </p:cNvSpPr>
          <p:nvPr>
            <p:ph type="title"/>
          </p:nvPr>
        </p:nvSpPr>
        <p:spPr>
          <a:xfrm>
            <a:off x="584200" y="387766"/>
            <a:ext cx="5672544" cy="263149"/>
          </a:xfrm>
        </p:spPr>
        <p:txBody>
          <a:bodyPr/>
          <a:lstStyle/>
          <a:p>
            <a:r>
              <a:rPr lang="en-GB">
                <a:solidFill>
                  <a:srgbClr val="0078D4"/>
                </a:solidFill>
              </a:rPr>
              <a:t>Operations use case | </a:t>
            </a:r>
            <a:r>
              <a:rPr lang="en-GB"/>
              <a:t>Create a Supplier RFP</a:t>
            </a:r>
          </a:p>
        </p:txBody>
      </p:sp>
      <p:sp>
        <p:nvSpPr>
          <p:cNvPr id="16" name="Text Placeholder 15">
            <a:extLst>
              <a:ext uri="{FF2B5EF4-FFF2-40B4-BE49-F238E27FC236}">
                <a16:creationId xmlns:a16="http://schemas.microsoft.com/office/drawing/2014/main" id="{E5FC34D3-8CD4-1243-54DB-8BAEA48104A6}"/>
              </a:ext>
            </a:extLst>
          </p:cNvPr>
          <p:cNvSpPr>
            <a:spLocks noGrp="1"/>
          </p:cNvSpPr>
          <p:nvPr>
            <p:ph type="body" sz="quarter" idx="17"/>
          </p:nvPr>
        </p:nvSpPr>
        <p:spPr>
          <a:xfrm>
            <a:off x="5819775" y="521099"/>
            <a:ext cx="4316787" cy="169277"/>
          </a:xfrm>
        </p:spPr>
        <p:txBody>
          <a:bodyPr vert="horz" wrap="square" lIns="0" tIns="0" rIns="0" bIns="0" rtlCol="0" anchor="t">
            <a:spAutoFit/>
          </a:bodyPr>
          <a:lstStyle/>
          <a:p>
            <a:r>
              <a:rPr lang="en-GB">
                <a:latin typeface="Segoe UI Semibold"/>
                <a:cs typeface="Segoe UI Semibold"/>
              </a:rPr>
              <a:t>Copilot For Sales </a:t>
            </a:r>
            <a:r>
              <a:rPr lang="en-GB" sz="900">
                <a:latin typeface="Segoe UI Semibold"/>
                <a:cs typeface="Segoe UI Semibold"/>
              </a:rPr>
              <a:t>(includes Copilot for Microsoft 365) </a:t>
            </a:r>
            <a:r>
              <a:rPr lang="en-GB">
                <a:latin typeface="Segoe UI Semibold"/>
                <a:cs typeface="Segoe UI Semibold"/>
              </a:rPr>
              <a:t>and Copilot Studio</a:t>
            </a:r>
            <a:endParaRPr lang="en-US">
              <a:latin typeface="Segoe UI Semibold"/>
              <a:cs typeface="Segoe UI Semibold"/>
            </a:endParaRPr>
          </a:p>
        </p:txBody>
      </p:sp>
      <p:sp>
        <p:nvSpPr>
          <p:cNvPr id="29" name="Text Placeholder 28">
            <a:extLst>
              <a:ext uri="{FF2B5EF4-FFF2-40B4-BE49-F238E27FC236}">
                <a16:creationId xmlns:a16="http://schemas.microsoft.com/office/drawing/2014/main" id="{1F6D6B55-2014-63B6-B2F3-2E04FCB31C89}"/>
              </a:ext>
            </a:extLst>
          </p:cNvPr>
          <p:cNvSpPr>
            <a:spLocks noGrp="1"/>
          </p:cNvSpPr>
          <p:nvPr>
            <p:ph type="body" sz="quarter" idx="30"/>
          </p:nvPr>
        </p:nvSpPr>
        <p:spPr/>
        <p:txBody>
          <a:bodyPr vert="horz" wrap="square" lIns="0" tIns="0" rIns="0" bIns="0" rtlCol="0" anchor="t">
            <a:spAutoFit/>
          </a:bodyPr>
          <a:lstStyle/>
          <a:p>
            <a:r>
              <a:rPr lang="en-US">
                <a:latin typeface="Segoe UI Semibold"/>
                <a:cs typeface="Segoe UI Semibold"/>
              </a:rPr>
              <a:t>Customize</a:t>
            </a:r>
            <a:endParaRPr lang="en-US"/>
          </a:p>
        </p:txBody>
      </p:sp>
      <p:sp>
        <p:nvSpPr>
          <p:cNvPr id="33" name="Text Placeholder 4">
            <a:extLst>
              <a:ext uri="{FF2B5EF4-FFF2-40B4-BE49-F238E27FC236}">
                <a16:creationId xmlns:a16="http://schemas.microsoft.com/office/drawing/2014/main" id="{C66D5635-FF60-2DFD-8E11-C2F546C5FF81}"/>
              </a:ext>
            </a:extLst>
          </p:cNvPr>
          <p:cNvSpPr>
            <a:spLocks noGrp="1"/>
          </p:cNvSpPr>
          <p:nvPr>
            <p:ph type="body" sz="quarter" idx="10"/>
          </p:nvPr>
        </p:nvSpPr>
        <p:spPr>
          <a:xfrm>
            <a:off x="570453" y="6490609"/>
            <a:ext cx="9597418" cy="215444"/>
          </a:xfrm>
        </p:spPr>
        <p:txBody>
          <a:body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34" name="Text Placeholder 5">
            <a:extLst>
              <a:ext uri="{FF2B5EF4-FFF2-40B4-BE49-F238E27FC236}">
                <a16:creationId xmlns:a16="http://schemas.microsoft.com/office/drawing/2014/main" id="{39964FE0-931C-EC0E-71FC-274E152EBF66}"/>
              </a:ext>
            </a:extLst>
          </p:cNvPr>
          <p:cNvSpPr>
            <a:spLocks noGrp="1"/>
          </p:cNvSpPr>
          <p:nvPr>
            <p:ph type="body" sz="quarter" idx="11"/>
          </p:nvPr>
        </p:nvSpPr>
        <p:spPr>
          <a:xfrm>
            <a:off x="584200" y="1593881"/>
            <a:ext cx="2808000" cy="345600"/>
          </a:xfrm>
        </p:spPr>
        <p:txBody>
          <a:bodyPr/>
          <a:lstStyle/>
          <a:p>
            <a:r>
              <a:rPr lang="en-US"/>
              <a:t>1. Review previous RFPs</a:t>
            </a:r>
          </a:p>
        </p:txBody>
      </p:sp>
      <p:sp>
        <p:nvSpPr>
          <p:cNvPr id="35" name="Text Placeholder 6">
            <a:extLst>
              <a:ext uri="{FF2B5EF4-FFF2-40B4-BE49-F238E27FC236}">
                <a16:creationId xmlns:a16="http://schemas.microsoft.com/office/drawing/2014/main" id="{D9F8B5F3-B0CB-2F5F-8E6D-2732C9933F06}"/>
              </a:ext>
            </a:extLst>
          </p:cNvPr>
          <p:cNvSpPr>
            <a:spLocks noGrp="1"/>
          </p:cNvSpPr>
          <p:nvPr>
            <p:ph type="body" sz="quarter" idx="12"/>
          </p:nvPr>
        </p:nvSpPr>
        <p:spPr>
          <a:xfrm>
            <a:off x="584200" y="4052218"/>
            <a:ext cx="2808000" cy="345600"/>
          </a:xfrm>
        </p:spPr>
        <p:txBody>
          <a:bodyPr/>
          <a:lstStyle/>
          <a:p>
            <a:r>
              <a:rPr lang="en-US"/>
              <a:t>6. Communicate response</a:t>
            </a:r>
          </a:p>
        </p:txBody>
      </p:sp>
      <p:sp>
        <p:nvSpPr>
          <p:cNvPr id="36" name="Text Placeholder 7">
            <a:extLst>
              <a:ext uri="{FF2B5EF4-FFF2-40B4-BE49-F238E27FC236}">
                <a16:creationId xmlns:a16="http://schemas.microsoft.com/office/drawing/2014/main" id="{72CC89C2-602A-B83E-403A-FFB0584571F7}"/>
              </a:ext>
            </a:extLst>
          </p:cNvPr>
          <p:cNvSpPr>
            <a:spLocks noGrp="1"/>
          </p:cNvSpPr>
          <p:nvPr>
            <p:ph type="body" sz="quarter" idx="13"/>
          </p:nvPr>
        </p:nvSpPr>
        <p:spPr>
          <a:xfrm>
            <a:off x="4047840" y="1593881"/>
            <a:ext cx="2808000" cy="345600"/>
          </a:xfrm>
        </p:spPr>
        <p:txBody>
          <a:bodyPr/>
          <a:lstStyle/>
          <a:p>
            <a:r>
              <a:rPr lang="en-US"/>
              <a:t>2. Gather information</a:t>
            </a:r>
          </a:p>
        </p:txBody>
      </p:sp>
      <p:sp>
        <p:nvSpPr>
          <p:cNvPr id="37" name="Text Placeholder 8">
            <a:extLst>
              <a:ext uri="{FF2B5EF4-FFF2-40B4-BE49-F238E27FC236}">
                <a16:creationId xmlns:a16="http://schemas.microsoft.com/office/drawing/2014/main" id="{5BCC7E83-B198-3FB2-16C4-D2FA5F08451A}"/>
              </a:ext>
            </a:extLst>
          </p:cNvPr>
          <p:cNvSpPr>
            <a:spLocks noGrp="1"/>
          </p:cNvSpPr>
          <p:nvPr>
            <p:ph type="body" sz="quarter" idx="14"/>
          </p:nvPr>
        </p:nvSpPr>
        <p:spPr>
          <a:xfrm>
            <a:off x="4047840" y="4052218"/>
            <a:ext cx="2808000" cy="345600"/>
          </a:xfrm>
        </p:spPr>
        <p:txBody>
          <a:bodyPr/>
          <a:lstStyle/>
          <a:p>
            <a:r>
              <a:rPr lang="en-US"/>
              <a:t>5. Revise RFP</a:t>
            </a:r>
          </a:p>
        </p:txBody>
      </p:sp>
      <p:sp>
        <p:nvSpPr>
          <p:cNvPr id="38" name="Text Placeholder 9">
            <a:extLst>
              <a:ext uri="{FF2B5EF4-FFF2-40B4-BE49-F238E27FC236}">
                <a16:creationId xmlns:a16="http://schemas.microsoft.com/office/drawing/2014/main" id="{3A5C112A-7884-33F9-66F4-88A1CD716C08}"/>
              </a:ext>
            </a:extLst>
          </p:cNvPr>
          <p:cNvSpPr>
            <a:spLocks noGrp="1"/>
          </p:cNvSpPr>
          <p:nvPr>
            <p:ph type="body" sz="quarter" idx="15"/>
          </p:nvPr>
        </p:nvSpPr>
        <p:spPr>
          <a:xfrm>
            <a:off x="7511481" y="1593881"/>
            <a:ext cx="2808000" cy="345600"/>
          </a:xfrm>
        </p:spPr>
        <p:txBody>
          <a:bodyPr/>
          <a:lstStyle/>
          <a:p>
            <a:r>
              <a:rPr lang="en-US"/>
              <a:t>3. Research questions</a:t>
            </a:r>
          </a:p>
        </p:txBody>
      </p:sp>
      <p:sp>
        <p:nvSpPr>
          <p:cNvPr id="39" name="Text Placeholder 10">
            <a:extLst>
              <a:ext uri="{FF2B5EF4-FFF2-40B4-BE49-F238E27FC236}">
                <a16:creationId xmlns:a16="http://schemas.microsoft.com/office/drawing/2014/main" id="{B78619D1-2F5D-0F5A-2397-C6407B53E419}"/>
              </a:ext>
            </a:extLst>
          </p:cNvPr>
          <p:cNvSpPr>
            <a:spLocks noGrp="1"/>
          </p:cNvSpPr>
          <p:nvPr>
            <p:ph type="body" sz="quarter" idx="16"/>
          </p:nvPr>
        </p:nvSpPr>
        <p:spPr>
          <a:xfrm>
            <a:off x="7511481" y="4052218"/>
            <a:ext cx="2808000" cy="345600"/>
          </a:xfrm>
        </p:spPr>
        <p:txBody>
          <a:bodyPr/>
          <a:lstStyle/>
          <a:p>
            <a:r>
              <a:rPr lang="en-GB"/>
              <a:t>4. Review requirements with team</a:t>
            </a:r>
          </a:p>
        </p:txBody>
      </p:sp>
      <p:sp>
        <p:nvSpPr>
          <p:cNvPr id="40" name="Text Placeholder 11">
            <a:extLst>
              <a:ext uri="{FF2B5EF4-FFF2-40B4-BE49-F238E27FC236}">
                <a16:creationId xmlns:a16="http://schemas.microsoft.com/office/drawing/2014/main" id="{2D1C1C70-38FA-4473-77A2-A5304EDB3F80}"/>
              </a:ext>
            </a:extLst>
          </p:cNvPr>
          <p:cNvSpPr>
            <a:spLocks noGrp="1"/>
          </p:cNvSpPr>
          <p:nvPr>
            <p:ph type="body" sz="quarter" idx="18"/>
          </p:nvPr>
        </p:nvSpPr>
        <p:spPr>
          <a:xfrm>
            <a:off x="584200" y="2032188"/>
            <a:ext cx="2808000" cy="626701"/>
          </a:xfrm>
        </p:spPr>
        <p:txBody>
          <a:bodyPr/>
          <a:lstStyle/>
          <a:p>
            <a:r>
              <a:rPr lang="en-GB"/>
              <a:t>Use Microsoft Copilot in Word to summarize earlier RFPs and generate a list of required items sorted </a:t>
            </a:r>
            <a:br>
              <a:rPr lang="en-GB"/>
            </a:br>
            <a:r>
              <a:rPr lang="en-GB"/>
              <a:t>by category.</a:t>
            </a:r>
          </a:p>
        </p:txBody>
      </p:sp>
      <p:sp>
        <p:nvSpPr>
          <p:cNvPr id="41" name="Text Placeholder 12">
            <a:extLst>
              <a:ext uri="{FF2B5EF4-FFF2-40B4-BE49-F238E27FC236}">
                <a16:creationId xmlns:a16="http://schemas.microsoft.com/office/drawing/2014/main" id="{27C0B154-1905-10B1-9A03-DBBB02E4B98C}"/>
              </a:ext>
            </a:extLst>
          </p:cNvPr>
          <p:cNvSpPr>
            <a:spLocks noGrp="1"/>
          </p:cNvSpPr>
          <p:nvPr>
            <p:ph type="body" sz="quarter" idx="19"/>
          </p:nvPr>
        </p:nvSpPr>
        <p:spPr>
          <a:xfrm>
            <a:off x="4047840" y="2032188"/>
            <a:ext cx="2808000" cy="626701"/>
          </a:xfrm>
        </p:spPr>
        <p:txBody>
          <a:bodyPr/>
          <a:lstStyle/>
          <a:p>
            <a:r>
              <a:rPr lang="en-GB"/>
              <a:t>Prompt Copilot</a:t>
            </a:r>
            <a:r>
              <a:rPr lang="en-GB" baseline="30000"/>
              <a:t>2</a:t>
            </a:r>
            <a:r>
              <a:rPr lang="en-GB"/>
              <a:t> to summarize the requirements from existing documentation. </a:t>
            </a:r>
          </a:p>
        </p:txBody>
      </p:sp>
      <p:sp>
        <p:nvSpPr>
          <p:cNvPr id="42" name="Text Placeholder 13">
            <a:extLst>
              <a:ext uri="{FF2B5EF4-FFF2-40B4-BE49-F238E27FC236}">
                <a16:creationId xmlns:a16="http://schemas.microsoft.com/office/drawing/2014/main" id="{535432DC-D2A3-4765-97B3-0D6DA67AC16D}"/>
              </a:ext>
            </a:extLst>
          </p:cNvPr>
          <p:cNvSpPr>
            <a:spLocks noGrp="1"/>
          </p:cNvSpPr>
          <p:nvPr>
            <p:ph type="body" sz="quarter" idx="20"/>
          </p:nvPr>
        </p:nvSpPr>
        <p:spPr>
          <a:xfrm>
            <a:off x="7511481" y="2032188"/>
            <a:ext cx="2808000" cy="626701"/>
          </a:xfrm>
        </p:spPr>
        <p:txBody>
          <a:bodyPr/>
          <a:lstStyle/>
          <a:p>
            <a:r>
              <a:rPr lang="en-GB"/>
              <a:t>Prompt Copilot</a:t>
            </a:r>
            <a:r>
              <a:rPr lang="en-GB" baseline="30000"/>
              <a:t>2</a:t>
            </a:r>
            <a:r>
              <a:rPr lang="en-GB"/>
              <a:t> to suggest RFP questions, enhanced with a custom RFP repository built with Copilot Studio.</a:t>
            </a:r>
          </a:p>
        </p:txBody>
      </p:sp>
      <p:sp>
        <p:nvSpPr>
          <p:cNvPr id="43" name="Text Placeholder 14">
            <a:extLst>
              <a:ext uri="{FF2B5EF4-FFF2-40B4-BE49-F238E27FC236}">
                <a16:creationId xmlns:a16="http://schemas.microsoft.com/office/drawing/2014/main" id="{A4122B67-039C-B148-BF3C-66CB36B0EB4E}"/>
              </a:ext>
            </a:extLst>
          </p:cNvPr>
          <p:cNvSpPr>
            <a:spLocks noGrp="1"/>
          </p:cNvSpPr>
          <p:nvPr>
            <p:ph type="body" sz="quarter" idx="21"/>
          </p:nvPr>
        </p:nvSpPr>
        <p:spPr>
          <a:xfrm>
            <a:off x="584200" y="3208260"/>
            <a:ext cx="2808000" cy="626701"/>
          </a:xfrm>
        </p:spPr>
        <p:txBody>
          <a:bodyPr/>
          <a:lstStyle/>
          <a:p>
            <a:r>
              <a:rPr lang="en-GB" b="1" kern="0">
                <a:solidFill>
                  <a:srgbClr val="1A1A1A"/>
                </a:solidFill>
                <a:latin typeface="Segoe UI"/>
                <a:cs typeface="+mn-cs"/>
              </a:rPr>
              <a:t>Get started quickly </a:t>
            </a:r>
            <a:r>
              <a:rPr lang="en-GB"/>
              <a:t>by </a:t>
            </a:r>
            <a:r>
              <a:rPr lang="en-GB" err="1"/>
              <a:t>analyzing</a:t>
            </a:r>
            <a:r>
              <a:rPr lang="en-GB"/>
              <a:t> previous RFPs</a:t>
            </a:r>
          </a:p>
        </p:txBody>
      </p:sp>
      <p:sp>
        <p:nvSpPr>
          <p:cNvPr id="44" name="Text Placeholder 15">
            <a:extLst>
              <a:ext uri="{FF2B5EF4-FFF2-40B4-BE49-F238E27FC236}">
                <a16:creationId xmlns:a16="http://schemas.microsoft.com/office/drawing/2014/main" id="{164B4160-8683-0188-CF6A-19849563D8D3}"/>
              </a:ext>
            </a:extLst>
          </p:cNvPr>
          <p:cNvSpPr>
            <a:spLocks noGrp="1"/>
          </p:cNvSpPr>
          <p:nvPr>
            <p:ph type="body" sz="quarter" idx="22"/>
          </p:nvPr>
        </p:nvSpPr>
        <p:spPr>
          <a:xfrm>
            <a:off x="584200" y="5641938"/>
            <a:ext cx="2808000" cy="626701"/>
          </a:xfrm>
        </p:spPr>
        <p:txBody>
          <a:bodyPr/>
          <a:lstStyle/>
          <a:p>
            <a:r>
              <a:rPr lang="en-GB" b="1" kern="0">
                <a:solidFill>
                  <a:srgbClr val="1A1A1A"/>
                </a:solidFill>
                <a:latin typeface="Segoe UI"/>
                <a:cs typeface="+mn-cs"/>
              </a:rPr>
              <a:t>Quickly create professional emails </a:t>
            </a:r>
            <a:br>
              <a:rPr lang="en-GB"/>
            </a:br>
            <a:r>
              <a:rPr lang="en-GB"/>
              <a:t>that are concise and more likely to </a:t>
            </a:r>
            <a:br>
              <a:rPr lang="en-GB"/>
            </a:br>
            <a:r>
              <a:rPr lang="en-GB"/>
              <a:t>be read and can lead to higher close rates.</a:t>
            </a:r>
          </a:p>
        </p:txBody>
      </p:sp>
      <p:sp>
        <p:nvSpPr>
          <p:cNvPr id="45" name="Text Placeholder 16">
            <a:extLst>
              <a:ext uri="{FF2B5EF4-FFF2-40B4-BE49-F238E27FC236}">
                <a16:creationId xmlns:a16="http://schemas.microsoft.com/office/drawing/2014/main" id="{028C09AD-D456-D24C-8C3F-96F786279F94}"/>
              </a:ext>
            </a:extLst>
          </p:cNvPr>
          <p:cNvSpPr>
            <a:spLocks noGrp="1"/>
          </p:cNvSpPr>
          <p:nvPr>
            <p:ph type="body" sz="quarter" idx="23"/>
          </p:nvPr>
        </p:nvSpPr>
        <p:spPr>
          <a:xfrm>
            <a:off x="4047840" y="3208260"/>
            <a:ext cx="2808000" cy="626701"/>
          </a:xfrm>
        </p:spPr>
        <p:txBody>
          <a:bodyPr/>
          <a:lstStyle/>
          <a:p>
            <a:r>
              <a:rPr lang="en-GB" b="1" kern="0">
                <a:solidFill>
                  <a:srgbClr val="1A1A1A"/>
                </a:solidFill>
                <a:latin typeface="Segoe UI"/>
                <a:cs typeface="+mn-cs"/>
              </a:rPr>
              <a:t>Rapidly pulling information </a:t>
            </a:r>
            <a:r>
              <a:rPr lang="en-GB"/>
              <a:t>from lengthy documents can save time.</a:t>
            </a:r>
          </a:p>
        </p:txBody>
      </p:sp>
      <p:sp>
        <p:nvSpPr>
          <p:cNvPr id="47" name="Text Placeholder 17">
            <a:extLst>
              <a:ext uri="{FF2B5EF4-FFF2-40B4-BE49-F238E27FC236}">
                <a16:creationId xmlns:a16="http://schemas.microsoft.com/office/drawing/2014/main" id="{3677350E-7E05-06ED-B1DA-DB0F65234906}"/>
              </a:ext>
            </a:extLst>
          </p:cNvPr>
          <p:cNvSpPr>
            <a:spLocks noGrp="1"/>
          </p:cNvSpPr>
          <p:nvPr>
            <p:ph type="body" sz="quarter" idx="24"/>
          </p:nvPr>
        </p:nvSpPr>
        <p:spPr>
          <a:xfrm>
            <a:off x="4047840" y="5641938"/>
            <a:ext cx="2808000" cy="626701"/>
          </a:xfrm>
        </p:spPr>
        <p:txBody>
          <a:bodyPr/>
          <a:lstStyle/>
          <a:p>
            <a:r>
              <a:rPr lang="en-GB" b="1" kern="0">
                <a:solidFill>
                  <a:srgbClr val="1A1A1A"/>
                </a:solidFill>
                <a:latin typeface="Segoe UI"/>
                <a:cs typeface="+mn-cs"/>
              </a:rPr>
              <a:t>Quickly make responses more readable </a:t>
            </a:r>
            <a:r>
              <a:rPr lang="en-GB"/>
              <a:t>to improve the quality of the RFP.</a:t>
            </a:r>
          </a:p>
        </p:txBody>
      </p:sp>
      <p:sp>
        <p:nvSpPr>
          <p:cNvPr id="50" name="Text Placeholder 18">
            <a:extLst>
              <a:ext uri="{FF2B5EF4-FFF2-40B4-BE49-F238E27FC236}">
                <a16:creationId xmlns:a16="http://schemas.microsoft.com/office/drawing/2014/main" id="{E20392D4-0331-72A6-D7F3-679ED5E110DA}"/>
              </a:ext>
            </a:extLst>
          </p:cNvPr>
          <p:cNvSpPr>
            <a:spLocks noGrp="1"/>
          </p:cNvSpPr>
          <p:nvPr>
            <p:ph type="body" sz="quarter" idx="25"/>
          </p:nvPr>
        </p:nvSpPr>
        <p:spPr>
          <a:xfrm>
            <a:off x="7511481" y="3208260"/>
            <a:ext cx="2808000" cy="626701"/>
          </a:xfrm>
        </p:spPr>
        <p:txBody>
          <a:bodyPr/>
          <a:lstStyle/>
          <a:p>
            <a:r>
              <a:rPr lang="en-GB" b="1" kern="0">
                <a:solidFill>
                  <a:srgbClr val="1A1A1A"/>
                </a:solidFill>
                <a:latin typeface="Segoe UI"/>
                <a:cs typeface="+mn-cs"/>
              </a:rPr>
              <a:t>Using defined </a:t>
            </a:r>
            <a:r>
              <a:rPr lang="en-GB"/>
              <a:t>content to answer customer questions ensures accuracy of the responses.</a:t>
            </a:r>
          </a:p>
        </p:txBody>
      </p:sp>
      <p:sp>
        <p:nvSpPr>
          <p:cNvPr id="62" name="Text Placeholder 19">
            <a:extLst>
              <a:ext uri="{FF2B5EF4-FFF2-40B4-BE49-F238E27FC236}">
                <a16:creationId xmlns:a16="http://schemas.microsoft.com/office/drawing/2014/main" id="{145B2C0F-553A-8517-A128-E709D5CD1615}"/>
              </a:ext>
            </a:extLst>
          </p:cNvPr>
          <p:cNvSpPr>
            <a:spLocks noGrp="1"/>
          </p:cNvSpPr>
          <p:nvPr>
            <p:ph type="body" sz="quarter" idx="26"/>
          </p:nvPr>
        </p:nvSpPr>
        <p:spPr>
          <a:xfrm>
            <a:off x="7511481" y="5641938"/>
            <a:ext cx="2808000" cy="626701"/>
          </a:xfrm>
        </p:spPr>
        <p:txBody>
          <a:bodyPr/>
          <a:lstStyle/>
          <a:p>
            <a:r>
              <a:rPr lang="en-GB" b="1" kern="0">
                <a:solidFill>
                  <a:srgbClr val="1A1A1A"/>
                </a:solidFill>
                <a:latin typeface="Segoe UI"/>
                <a:cs typeface="+mn-cs"/>
              </a:rPr>
              <a:t>Don’t miss any updates </a:t>
            </a:r>
            <a:r>
              <a:rPr lang="en-GB"/>
              <a:t>by asking Copilot for all the suggestions made during the meeting.</a:t>
            </a:r>
          </a:p>
        </p:txBody>
      </p:sp>
      <p:sp>
        <p:nvSpPr>
          <p:cNvPr id="65" name="Text Placeholder 20">
            <a:extLst>
              <a:ext uri="{FF2B5EF4-FFF2-40B4-BE49-F238E27FC236}">
                <a16:creationId xmlns:a16="http://schemas.microsoft.com/office/drawing/2014/main" id="{DDDF0A99-7274-2582-EBDA-A890990E9BDE}"/>
              </a:ext>
            </a:extLst>
          </p:cNvPr>
          <p:cNvSpPr>
            <a:spLocks noGrp="1"/>
          </p:cNvSpPr>
          <p:nvPr>
            <p:ph type="body" sz="quarter" idx="27"/>
          </p:nvPr>
        </p:nvSpPr>
        <p:spPr>
          <a:xfrm>
            <a:off x="584200" y="4488366"/>
            <a:ext cx="2808000" cy="626701"/>
          </a:xfrm>
        </p:spPr>
        <p:txBody>
          <a:bodyPr/>
          <a:lstStyle/>
          <a:p>
            <a:r>
              <a:rPr lang="en-GB"/>
              <a:t>Prompt Copilot to draft an email to the potential suppliers with a summary of the RFP. </a:t>
            </a:r>
          </a:p>
        </p:txBody>
      </p:sp>
      <p:sp>
        <p:nvSpPr>
          <p:cNvPr id="67" name="Text Placeholder 21">
            <a:extLst>
              <a:ext uri="{FF2B5EF4-FFF2-40B4-BE49-F238E27FC236}">
                <a16:creationId xmlns:a16="http://schemas.microsoft.com/office/drawing/2014/main" id="{A7E907E8-6B70-0183-3C6A-4D67996CEAFB}"/>
              </a:ext>
            </a:extLst>
          </p:cNvPr>
          <p:cNvSpPr>
            <a:spLocks noGrp="1"/>
          </p:cNvSpPr>
          <p:nvPr>
            <p:ph type="body" sz="quarter" idx="28"/>
          </p:nvPr>
        </p:nvSpPr>
        <p:spPr>
          <a:xfrm>
            <a:off x="4047841" y="4488366"/>
            <a:ext cx="2808000" cy="626701"/>
          </a:xfrm>
        </p:spPr>
        <p:txBody>
          <a:bodyPr/>
          <a:lstStyle/>
          <a:p>
            <a:r>
              <a:rPr lang="en-GB"/>
              <a:t>Use Copilot in Word to revise the document to make it more focused on what matters the most. </a:t>
            </a:r>
          </a:p>
        </p:txBody>
      </p:sp>
      <p:sp>
        <p:nvSpPr>
          <p:cNvPr id="68" name="Text Placeholder 39">
            <a:extLst>
              <a:ext uri="{FF2B5EF4-FFF2-40B4-BE49-F238E27FC236}">
                <a16:creationId xmlns:a16="http://schemas.microsoft.com/office/drawing/2014/main" id="{0A8EE034-5331-4CD2-4D09-B5658C0DB484}"/>
              </a:ext>
            </a:extLst>
          </p:cNvPr>
          <p:cNvSpPr>
            <a:spLocks noGrp="1"/>
          </p:cNvSpPr>
          <p:nvPr>
            <p:ph type="body" sz="quarter" idx="29"/>
          </p:nvPr>
        </p:nvSpPr>
        <p:spPr>
          <a:xfrm>
            <a:off x="7511481" y="4488366"/>
            <a:ext cx="2808000" cy="626701"/>
          </a:xfrm>
        </p:spPr>
        <p:txBody>
          <a:bodyPr/>
          <a:lstStyle/>
          <a:p>
            <a:r>
              <a:rPr lang="en-GB"/>
              <a:t>Copilot in Teams generates a list of talking points, questions, and ideas during the meeting with your team. </a:t>
            </a:r>
          </a:p>
        </p:txBody>
      </p:sp>
      <p:grpSp>
        <p:nvGrpSpPr>
          <p:cNvPr id="120" name="Group 119">
            <a:extLst>
              <a:ext uri="{FF2B5EF4-FFF2-40B4-BE49-F238E27FC236}">
                <a16:creationId xmlns:a16="http://schemas.microsoft.com/office/drawing/2014/main" id="{134E928A-6D7C-B0EF-2D79-56D064E1BFFC}"/>
              </a:ext>
            </a:extLst>
          </p:cNvPr>
          <p:cNvGrpSpPr/>
          <p:nvPr/>
        </p:nvGrpSpPr>
        <p:grpSpPr>
          <a:xfrm>
            <a:off x="4276273" y="2648925"/>
            <a:ext cx="2351135" cy="360000"/>
            <a:chOff x="588263" y="1217924"/>
            <a:chExt cx="2351135" cy="360000"/>
          </a:xfrm>
        </p:grpSpPr>
        <p:pic>
          <p:nvPicPr>
            <p:cNvPr id="121" name="Picture 120" descr="Zip Co logo SVG free download, id: 101874 - Brandlogos.net">
              <a:hlinkClick r:id="rId3"/>
              <a:extLst>
                <a:ext uri="{FF2B5EF4-FFF2-40B4-BE49-F238E27FC236}">
                  <a16:creationId xmlns:a16="http://schemas.microsoft.com/office/drawing/2014/main" id="{BA7FDED9-FF2D-F1E1-DFBB-35A25CB8F591}"/>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22" name="TextBox 121">
              <a:extLst>
                <a:ext uri="{FF2B5EF4-FFF2-40B4-BE49-F238E27FC236}">
                  <a16:creationId xmlns:a16="http://schemas.microsoft.com/office/drawing/2014/main" id="{34DFE27D-549A-9345-4E1A-9F3EB9888ED6}"/>
                </a:ext>
                <a:ext uri="{C183D7F6-B498-43B3-948B-1728B52AA6E4}">
                  <adec:decorative xmlns:adec="http://schemas.microsoft.com/office/drawing/2017/decorative" val="0"/>
                </a:ext>
              </a:extLst>
            </p:cNvPr>
            <p:cNvSpPr txBox="1"/>
            <p:nvPr/>
          </p:nvSpPr>
          <p:spPr>
            <a:xfrm>
              <a:off x="1047214" y="1313286"/>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23" name="Group 122">
            <a:extLst>
              <a:ext uri="{FF2B5EF4-FFF2-40B4-BE49-F238E27FC236}">
                <a16:creationId xmlns:a16="http://schemas.microsoft.com/office/drawing/2014/main" id="{7F57CF2D-F153-334A-46EC-9FEE09F9DB2C}"/>
              </a:ext>
            </a:extLst>
          </p:cNvPr>
          <p:cNvGrpSpPr/>
          <p:nvPr/>
        </p:nvGrpSpPr>
        <p:grpSpPr>
          <a:xfrm>
            <a:off x="812633" y="2720509"/>
            <a:ext cx="2351135" cy="360000"/>
            <a:chOff x="588263" y="2657420"/>
            <a:chExt cx="2351135" cy="360000"/>
          </a:xfrm>
        </p:grpSpPr>
        <p:pic>
          <p:nvPicPr>
            <p:cNvPr id="124" name="Picture 123">
              <a:extLst>
                <a:ext uri="{FF2B5EF4-FFF2-40B4-BE49-F238E27FC236}">
                  <a16:creationId xmlns:a16="http://schemas.microsoft.com/office/drawing/2014/main" id="{0D84F6CC-BBC4-8CD6-B4EA-9DDE73DB7E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3" y="2657420"/>
              <a:ext cx="360000" cy="360000"/>
            </a:xfrm>
            <a:prstGeom prst="ellipse">
              <a:avLst/>
            </a:prstGeom>
            <a:solidFill>
              <a:srgbClr val="FFFFFF"/>
            </a:solidFill>
          </p:spPr>
        </p:pic>
        <p:sp>
          <p:nvSpPr>
            <p:cNvPr id="125" name="TextBox 124">
              <a:extLst>
                <a:ext uri="{FF2B5EF4-FFF2-40B4-BE49-F238E27FC236}">
                  <a16:creationId xmlns:a16="http://schemas.microsoft.com/office/drawing/2014/main" id="{0426C697-7FE5-39E9-85A3-2D154B5A86D8}"/>
                </a:ext>
                <a:ext uri="{C183D7F6-B498-43B3-948B-1728B52AA6E4}">
                  <adec:decorative xmlns:adec="http://schemas.microsoft.com/office/drawing/2017/decorative" val="0"/>
                </a:ext>
              </a:extLst>
            </p:cNvPr>
            <p:cNvSpPr txBox="1"/>
            <p:nvPr/>
          </p:nvSpPr>
          <p:spPr>
            <a:xfrm>
              <a:off x="1047214" y="2752782"/>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Word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26" name="Group 125">
            <a:extLst>
              <a:ext uri="{FF2B5EF4-FFF2-40B4-BE49-F238E27FC236}">
                <a16:creationId xmlns:a16="http://schemas.microsoft.com/office/drawing/2014/main" id="{F4ABA1A2-8AC5-E0D7-7E93-FAD0B8BFAE47}"/>
              </a:ext>
            </a:extLst>
          </p:cNvPr>
          <p:cNvGrpSpPr/>
          <p:nvPr/>
        </p:nvGrpSpPr>
        <p:grpSpPr>
          <a:xfrm>
            <a:off x="7739914" y="2648925"/>
            <a:ext cx="2351135" cy="360000"/>
            <a:chOff x="588263" y="1217924"/>
            <a:chExt cx="2351135" cy="360000"/>
          </a:xfrm>
        </p:grpSpPr>
        <p:pic>
          <p:nvPicPr>
            <p:cNvPr id="127" name="Picture 126" descr="Zip Co logo SVG free download, id: 101874 - Brandlogos.net">
              <a:hlinkClick r:id="rId3"/>
              <a:extLst>
                <a:ext uri="{FF2B5EF4-FFF2-40B4-BE49-F238E27FC236}">
                  <a16:creationId xmlns:a16="http://schemas.microsoft.com/office/drawing/2014/main" id="{07CA9749-3702-3DF4-0D2E-4297F3E954CD}"/>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28" name="TextBox 127">
              <a:extLst>
                <a:ext uri="{FF2B5EF4-FFF2-40B4-BE49-F238E27FC236}">
                  <a16:creationId xmlns:a16="http://schemas.microsoft.com/office/drawing/2014/main" id="{89C9A815-C5C1-4290-57F6-AD452BD660BB}"/>
                </a:ext>
                <a:ext uri="{C183D7F6-B498-43B3-948B-1728B52AA6E4}">
                  <adec:decorative xmlns:adec="http://schemas.microsoft.com/office/drawing/2017/decorative" val="0"/>
                </a:ext>
              </a:extLst>
            </p:cNvPr>
            <p:cNvSpPr txBox="1"/>
            <p:nvPr/>
          </p:nvSpPr>
          <p:spPr>
            <a:xfrm>
              <a:off x="1047214" y="1244036"/>
              <a:ext cx="1892184"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mn-cs"/>
                </a:rPr>
                <a:t>+Copilot Studio</a:t>
              </a:r>
            </a:p>
          </p:txBody>
        </p:sp>
      </p:grpSp>
      <p:grpSp>
        <p:nvGrpSpPr>
          <p:cNvPr id="129" name="Group 128">
            <a:extLst>
              <a:ext uri="{FF2B5EF4-FFF2-40B4-BE49-F238E27FC236}">
                <a16:creationId xmlns:a16="http://schemas.microsoft.com/office/drawing/2014/main" id="{B6B40AAF-2EC8-2B5E-0A52-20CAAA6BF1D1}"/>
              </a:ext>
            </a:extLst>
          </p:cNvPr>
          <p:cNvGrpSpPr/>
          <p:nvPr/>
        </p:nvGrpSpPr>
        <p:grpSpPr>
          <a:xfrm>
            <a:off x="4276273" y="5113979"/>
            <a:ext cx="2351135" cy="360000"/>
            <a:chOff x="588263" y="2657420"/>
            <a:chExt cx="2351135" cy="360000"/>
          </a:xfrm>
        </p:grpSpPr>
        <p:pic>
          <p:nvPicPr>
            <p:cNvPr id="130" name="Picture 129">
              <a:extLst>
                <a:ext uri="{FF2B5EF4-FFF2-40B4-BE49-F238E27FC236}">
                  <a16:creationId xmlns:a16="http://schemas.microsoft.com/office/drawing/2014/main" id="{5B5579A9-D846-069F-91D4-EE3B7E25E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3" y="2657420"/>
              <a:ext cx="360000" cy="360000"/>
            </a:xfrm>
            <a:prstGeom prst="ellipse">
              <a:avLst/>
            </a:prstGeom>
            <a:solidFill>
              <a:srgbClr val="FFFFFF"/>
            </a:solidFill>
          </p:spPr>
        </p:pic>
        <p:sp>
          <p:nvSpPr>
            <p:cNvPr id="131" name="TextBox 130">
              <a:extLst>
                <a:ext uri="{FF2B5EF4-FFF2-40B4-BE49-F238E27FC236}">
                  <a16:creationId xmlns:a16="http://schemas.microsoft.com/office/drawing/2014/main" id="{1545168E-73E9-B236-48A4-2C875CDB26A9}"/>
                </a:ext>
                <a:ext uri="{C183D7F6-B498-43B3-948B-1728B52AA6E4}">
                  <adec:decorative xmlns:adec="http://schemas.microsoft.com/office/drawing/2017/decorative" val="0"/>
                </a:ext>
              </a:extLst>
            </p:cNvPr>
            <p:cNvSpPr txBox="1"/>
            <p:nvPr/>
          </p:nvSpPr>
          <p:spPr>
            <a:xfrm>
              <a:off x="1047214" y="2752782"/>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Word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32" name="Group 131">
            <a:extLst>
              <a:ext uri="{FF2B5EF4-FFF2-40B4-BE49-F238E27FC236}">
                <a16:creationId xmlns:a16="http://schemas.microsoft.com/office/drawing/2014/main" id="{5422D9A0-E291-8D15-76E1-72224C04C26D}"/>
              </a:ext>
            </a:extLst>
          </p:cNvPr>
          <p:cNvGrpSpPr/>
          <p:nvPr/>
        </p:nvGrpSpPr>
        <p:grpSpPr>
          <a:xfrm>
            <a:off x="7739914" y="5084670"/>
            <a:ext cx="2351135" cy="360000"/>
            <a:chOff x="588263" y="3617084"/>
            <a:chExt cx="2351135" cy="360000"/>
          </a:xfrm>
        </p:grpSpPr>
        <p:pic>
          <p:nvPicPr>
            <p:cNvPr id="133" name="Picture 132">
              <a:extLst>
                <a:ext uri="{FF2B5EF4-FFF2-40B4-BE49-F238E27FC236}">
                  <a16:creationId xmlns:a16="http://schemas.microsoft.com/office/drawing/2014/main" id="{A7C11E3B-CC08-DCD6-BC59-57F2737E2D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34" name="TextBox 133">
              <a:extLst>
                <a:ext uri="{FF2B5EF4-FFF2-40B4-BE49-F238E27FC236}">
                  <a16:creationId xmlns:a16="http://schemas.microsoft.com/office/drawing/2014/main" id="{92B29CD3-075B-4DB8-26E8-FEF27BE5083E}"/>
                </a:ext>
                <a:ext uri="{C183D7F6-B498-43B3-948B-1728B52AA6E4}">
                  <adec:decorative xmlns:adec="http://schemas.microsoft.com/office/drawing/2017/decorative" val="0"/>
                </a:ext>
              </a:extLst>
            </p:cNvPr>
            <p:cNvSpPr txBox="1"/>
            <p:nvPr/>
          </p:nvSpPr>
          <p:spPr>
            <a:xfrm>
              <a:off x="1047214" y="3712446"/>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35" name="Group 134">
            <a:extLst>
              <a:ext uri="{FF2B5EF4-FFF2-40B4-BE49-F238E27FC236}">
                <a16:creationId xmlns:a16="http://schemas.microsoft.com/office/drawing/2014/main" id="{F3FD4217-88F6-185A-83FF-8D293FF40FFC}"/>
              </a:ext>
            </a:extLst>
          </p:cNvPr>
          <p:cNvGrpSpPr/>
          <p:nvPr/>
        </p:nvGrpSpPr>
        <p:grpSpPr>
          <a:xfrm>
            <a:off x="812633" y="5162222"/>
            <a:ext cx="2351135" cy="360000"/>
            <a:chOff x="588263" y="1697756"/>
            <a:chExt cx="2351135" cy="360000"/>
          </a:xfrm>
        </p:grpSpPr>
        <p:pic>
          <p:nvPicPr>
            <p:cNvPr id="136" name="Picture 135">
              <a:extLst>
                <a:ext uri="{FF2B5EF4-FFF2-40B4-BE49-F238E27FC236}">
                  <a16:creationId xmlns:a16="http://schemas.microsoft.com/office/drawing/2014/main" id="{C11FDDE3-3C2F-B876-1CE8-C99B5C7BA8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137" name="TextBox 136">
              <a:extLst>
                <a:ext uri="{FF2B5EF4-FFF2-40B4-BE49-F238E27FC236}">
                  <a16:creationId xmlns:a16="http://schemas.microsoft.com/office/drawing/2014/main" id="{BB6B3E32-BBA4-5DB0-0C0A-F10A49C0D5B9}"/>
                </a:ext>
                <a:ext uri="{C183D7F6-B498-43B3-948B-1728B52AA6E4}">
                  <adec:decorative xmlns:adec="http://schemas.microsoft.com/office/drawing/2017/decorative" val="0"/>
                </a:ext>
              </a:extLst>
            </p:cNvPr>
            <p:cNvSpPr txBox="1"/>
            <p:nvPr/>
          </p:nvSpPr>
          <p:spPr>
            <a:xfrm>
              <a:off x="1047214" y="1723868"/>
              <a:ext cx="1892184"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r>
                <a:rPr kumimoji="0" lang="pl-PL" sz="1100" b="0" i="0" u="none" strike="noStrike" kern="1200" cap="none" spc="0" normalizeH="0" baseline="0" noProof="0">
                  <a:ln>
                    <a:noFill/>
                  </a:ln>
                  <a:solidFill>
                    <a:prstClr val="black"/>
                  </a:solidFill>
                  <a:effectLst/>
                  <a:uLnTx/>
                  <a:uFillTx/>
                  <a:latin typeface="Segoe UI Semibold"/>
                  <a:ea typeface="+mn-ea"/>
                  <a:cs typeface="+mn-cs"/>
                </a:rPr>
                <a:t> in Outlook</a:t>
              </a:r>
              <a:endParaRPr kumimoji="0" lang="en-US" sz="11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mn-cs"/>
                </a:rPr>
                <a:t>+Copilot for Sales</a:t>
              </a:r>
              <a:endParaRPr kumimoji="0" lang="en-US" sz="900" b="0" i="0" u="none" strike="noStrike" kern="1200" cap="none" spc="0" normalizeH="0" baseline="30000" noProof="0">
                <a:ln>
                  <a:noFill/>
                </a:ln>
                <a:solidFill>
                  <a:srgbClr val="0078D4"/>
                </a:solidFill>
                <a:effectLst/>
                <a:uLnTx/>
                <a:uFillTx/>
                <a:latin typeface="Segoe UI Semibold"/>
                <a:ea typeface="+mn-ea"/>
                <a:cs typeface="+mn-cs"/>
              </a:endParaRPr>
            </a:p>
          </p:txBody>
        </p:sp>
      </p:grpSp>
      <p:sp>
        <p:nvSpPr>
          <p:cNvPr id="138" name="Text Placeholder 40">
            <a:extLst>
              <a:ext uri="{FF2B5EF4-FFF2-40B4-BE49-F238E27FC236}">
                <a16:creationId xmlns:a16="http://schemas.microsoft.com/office/drawing/2014/main" id="{9BE56689-433E-4471-CE4A-79B71C7BA8B2}"/>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139" name="Text Placeholder 41">
            <a:extLst>
              <a:ext uri="{FF2B5EF4-FFF2-40B4-BE49-F238E27FC236}">
                <a16:creationId xmlns:a16="http://schemas.microsoft.com/office/drawing/2014/main" id="{B926ED14-51E8-0061-250A-5C883F0E65DE}"/>
              </a:ext>
            </a:extLst>
          </p:cNvPr>
          <p:cNvSpPr>
            <a:spLocks noGrp="1"/>
          </p:cNvSpPr>
          <p:nvPr>
            <p:ph type="body" sz="quarter" idx="39"/>
          </p:nvPr>
        </p:nvSpPr>
        <p:spPr>
          <a:xfrm>
            <a:off x="11588664" y="357645"/>
            <a:ext cx="127000" cy="125999"/>
          </a:xfrm>
          <a:solidFill>
            <a:srgbClr val="0078D4"/>
          </a:solidFill>
        </p:spPr>
        <p:txBody>
          <a:bodyPr/>
          <a:lstStyle/>
          <a:p>
            <a:endParaRPr lang="en-US"/>
          </a:p>
        </p:txBody>
      </p:sp>
      <p:sp>
        <p:nvSpPr>
          <p:cNvPr id="140" name="Text Placeholder 42">
            <a:extLst>
              <a:ext uri="{FF2B5EF4-FFF2-40B4-BE49-F238E27FC236}">
                <a16:creationId xmlns:a16="http://schemas.microsoft.com/office/drawing/2014/main" id="{F1C849DC-2473-04AB-6448-509BD9AE8F66}"/>
              </a:ext>
            </a:extLst>
          </p:cNvPr>
          <p:cNvSpPr>
            <a:spLocks noGrp="1"/>
          </p:cNvSpPr>
          <p:nvPr>
            <p:ph type="body" sz="quarter" idx="40"/>
          </p:nvPr>
        </p:nvSpPr>
        <p:spPr>
          <a:xfrm>
            <a:off x="11760200" y="357645"/>
            <a:ext cx="127000" cy="125999"/>
          </a:xfrm>
        </p:spPr>
        <p:txBody>
          <a:bodyPr/>
          <a:lstStyle/>
          <a:p>
            <a:endParaRPr lang="en-US"/>
          </a:p>
        </p:txBody>
      </p:sp>
      <p:pic>
        <p:nvPicPr>
          <p:cNvPr id="2" name="Picture 1">
            <a:extLst>
              <a:ext uri="{FF2B5EF4-FFF2-40B4-BE49-F238E27FC236}">
                <a16:creationId xmlns:a16="http://schemas.microsoft.com/office/drawing/2014/main" id="{5956CCB9-BF1E-DA2D-BC96-62781E092BC3}"/>
              </a:ext>
            </a:extLst>
          </p:cNvPr>
          <p:cNvPicPr>
            <a:picLocks noChangeAspect="1"/>
          </p:cNvPicPr>
          <p:nvPr/>
        </p:nvPicPr>
        <p:blipFill rotWithShape="1">
          <a:blip r:embed="rId8">
            <a:extLst>
              <a:ext uri="{28A0092B-C50C-407E-A947-70E740481C1C}">
                <a14:useLocalDpi xmlns:a14="http://schemas.microsoft.com/office/drawing/2010/main" val="0"/>
              </a:ext>
            </a:extLst>
          </a:blip>
          <a:srcRect t="-1"/>
          <a:stretch/>
        </p:blipFill>
        <p:spPr>
          <a:xfrm>
            <a:off x="10167871" y="4288861"/>
            <a:ext cx="2024130" cy="2569139"/>
          </a:xfrm>
          <a:prstGeom prst="rect">
            <a:avLst/>
          </a:prstGeom>
        </p:spPr>
      </p:pic>
      <p:sp>
        <p:nvSpPr>
          <p:cNvPr id="3" name="Rectangle: Rounded Corners 6">
            <a:extLst>
              <a:ext uri="{FF2B5EF4-FFF2-40B4-BE49-F238E27FC236}">
                <a16:creationId xmlns:a16="http://schemas.microsoft.com/office/drawing/2014/main" id="{636E1279-5C69-8E59-4755-4613A22ECC3A}"/>
              </a:ext>
              <a:ext uri="{C183D7F6-B498-43B3-948B-1728B52AA6E4}">
                <adec:decorative xmlns:adec="http://schemas.microsoft.com/office/drawing/2017/decorative" val="1"/>
              </a:ext>
            </a:extLst>
          </p:cNvPr>
          <p:cNvSpPr/>
          <p:nvPr/>
        </p:nvSpPr>
        <p:spPr bwMode="auto">
          <a:xfrm>
            <a:off x="570454" y="1132756"/>
            <a:ext cx="987666" cy="216000"/>
          </a:xfrm>
          <a:prstGeom prst="roundRect">
            <a:avLst>
              <a:gd name="adj" fmla="val 50000"/>
            </a:avLst>
          </a:prstGeom>
          <a:solidFill>
            <a:srgbClr val="0078D4"/>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KPIs impacted</a:t>
            </a:r>
          </a:p>
        </p:txBody>
      </p:sp>
      <p:grpSp>
        <p:nvGrpSpPr>
          <p:cNvPr id="4" name="Group 3">
            <a:extLst>
              <a:ext uri="{FF2B5EF4-FFF2-40B4-BE49-F238E27FC236}">
                <a16:creationId xmlns:a16="http://schemas.microsoft.com/office/drawing/2014/main" id="{FB753F38-395C-7AF3-5E5A-AE2AC16BF015}"/>
              </a:ext>
            </a:extLst>
          </p:cNvPr>
          <p:cNvGrpSpPr/>
          <p:nvPr/>
        </p:nvGrpSpPr>
        <p:grpSpPr>
          <a:xfrm>
            <a:off x="1624328" y="1132756"/>
            <a:ext cx="1332000" cy="216000"/>
            <a:chOff x="1198144" y="862657"/>
            <a:chExt cx="1332000" cy="216000"/>
          </a:xfrm>
        </p:grpSpPr>
        <p:sp>
          <p:nvSpPr>
            <p:cNvPr id="5" name="Rectangle: Rounded Corners 6">
              <a:extLst>
                <a:ext uri="{FF2B5EF4-FFF2-40B4-BE49-F238E27FC236}">
                  <a16:creationId xmlns:a16="http://schemas.microsoft.com/office/drawing/2014/main" id="{D0D1EA71-5413-3E12-3894-5DF97A1630A6}"/>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Improve efficiency</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6" name="Graphic 5">
              <a:extLst>
                <a:ext uri="{FF2B5EF4-FFF2-40B4-BE49-F238E27FC236}">
                  <a16:creationId xmlns:a16="http://schemas.microsoft.com/office/drawing/2014/main" id="{D0905180-00FF-B415-E284-716F6AB52C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4929" y="898657"/>
              <a:ext cx="144000" cy="144000"/>
            </a:xfrm>
            <a:prstGeom prst="rect">
              <a:avLst/>
            </a:prstGeom>
          </p:spPr>
        </p:pic>
      </p:grpSp>
      <p:sp>
        <p:nvSpPr>
          <p:cNvPr id="8" name="Rectangle: Rounded Corners 6">
            <a:extLst>
              <a:ext uri="{FF2B5EF4-FFF2-40B4-BE49-F238E27FC236}">
                <a16:creationId xmlns:a16="http://schemas.microsoft.com/office/drawing/2014/main" id="{CD55A7B3-5FB9-CAE3-504A-FECFB91B95DB}"/>
              </a:ext>
              <a:ext uri="{C183D7F6-B498-43B3-948B-1728B52AA6E4}">
                <adec:decorative xmlns:adec="http://schemas.microsoft.com/office/drawing/2017/decorative" val="1"/>
              </a:ext>
            </a:extLst>
          </p:cNvPr>
          <p:cNvSpPr/>
          <p:nvPr/>
        </p:nvSpPr>
        <p:spPr bwMode="auto">
          <a:xfrm>
            <a:off x="6469498" y="1127774"/>
            <a:ext cx="987667" cy="216000"/>
          </a:xfrm>
          <a:prstGeom prst="roundRect">
            <a:avLst>
              <a:gd name="adj" fmla="val 50000"/>
            </a:avLst>
          </a:prstGeom>
          <a:solidFill>
            <a:srgbClr val="8661C5"/>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Semibold"/>
              </a:rPr>
              <a:t>Value benefit</a:t>
            </a:r>
            <a:endPar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B037A840-8CA6-6CA2-9F54-478C0E3FB119}"/>
              </a:ext>
            </a:extLst>
          </p:cNvPr>
          <p:cNvGrpSpPr/>
          <p:nvPr/>
        </p:nvGrpSpPr>
        <p:grpSpPr>
          <a:xfrm>
            <a:off x="7523373" y="1127774"/>
            <a:ext cx="1260000" cy="216000"/>
            <a:chOff x="1194743" y="1140160"/>
            <a:chExt cx="1260000" cy="216000"/>
          </a:xfrm>
        </p:grpSpPr>
        <p:sp>
          <p:nvSpPr>
            <p:cNvPr id="10" name="Rectangle: Rounded Corners 6">
              <a:extLst>
                <a:ext uri="{FF2B5EF4-FFF2-40B4-BE49-F238E27FC236}">
                  <a16:creationId xmlns:a16="http://schemas.microsoft.com/office/drawing/2014/main" id="{F2FA0AC6-73C6-14AF-BF86-4E0F57CE2974}"/>
                </a:ext>
                <a:ext uri="{C183D7F6-B498-43B3-948B-1728B52AA6E4}">
                  <adec:decorative xmlns:adec="http://schemas.microsoft.com/office/drawing/2017/decorative" val="1"/>
                </a:ext>
              </a:extLst>
            </p:cNvPr>
            <p:cNvSpPr/>
            <p:nvPr/>
          </p:nvSpPr>
          <p:spPr bwMode="auto">
            <a:xfrm>
              <a:off x="1194743" y="1140160"/>
              <a:ext cx="126000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Cost savings</a:t>
              </a:r>
            </a:p>
          </p:txBody>
        </p:sp>
        <p:pic>
          <p:nvPicPr>
            <p:cNvPr id="11" name="Graphic 10">
              <a:extLst>
                <a:ext uri="{FF2B5EF4-FFF2-40B4-BE49-F238E27FC236}">
                  <a16:creationId xmlns:a16="http://schemas.microsoft.com/office/drawing/2014/main" id="{EDE02C98-352C-58EB-3D7E-2ADB6228D2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1527" y="1176160"/>
              <a:ext cx="144000" cy="144000"/>
            </a:xfrm>
            <a:prstGeom prst="rect">
              <a:avLst/>
            </a:prstGeom>
          </p:spPr>
        </p:pic>
      </p:grpSp>
      <p:grpSp>
        <p:nvGrpSpPr>
          <p:cNvPr id="12" name="Group 11">
            <a:extLst>
              <a:ext uri="{FF2B5EF4-FFF2-40B4-BE49-F238E27FC236}">
                <a16:creationId xmlns:a16="http://schemas.microsoft.com/office/drawing/2014/main" id="{49975088-72F5-D7AF-54E9-FF26E225F3A1}"/>
              </a:ext>
            </a:extLst>
          </p:cNvPr>
          <p:cNvGrpSpPr/>
          <p:nvPr/>
        </p:nvGrpSpPr>
        <p:grpSpPr>
          <a:xfrm>
            <a:off x="8868697" y="1127774"/>
            <a:ext cx="1450784" cy="216000"/>
            <a:chOff x="1194743" y="1140160"/>
            <a:chExt cx="1450784" cy="216000"/>
          </a:xfrm>
        </p:grpSpPr>
        <p:sp>
          <p:nvSpPr>
            <p:cNvPr id="13" name="Rectangle: Rounded Corners 6">
              <a:extLst>
                <a:ext uri="{FF2B5EF4-FFF2-40B4-BE49-F238E27FC236}">
                  <a16:creationId xmlns:a16="http://schemas.microsoft.com/office/drawing/2014/main" id="{77D74165-6BE7-00FA-FC1A-C1290E21B299}"/>
                </a:ext>
                <a:ext uri="{C183D7F6-B498-43B3-948B-1728B52AA6E4}">
                  <adec:decorative xmlns:adec="http://schemas.microsoft.com/office/drawing/2017/decorative" val="1"/>
                </a:ext>
              </a:extLst>
            </p:cNvPr>
            <p:cNvSpPr/>
            <p:nvPr/>
          </p:nvSpPr>
          <p:spPr bwMode="auto">
            <a:xfrm>
              <a:off x="1194743" y="1140160"/>
              <a:ext cx="1450784"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Employee experience</a:t>
              </a:r>
            </a:p>
          </p:txBody>
        </p:sp>
        <p:pic>
          <p:nvPicPr>
            <p:cNvPr id="14" name="Graphic 13">
              <a:extLst>
                <a:ext uri="{FF2B5EF4-FFF2-40B4-BE49-F238E27FC236}">
                  <a16:creationId xmlns:a16="http://schemas.microsoft.com/office/drawing/2014/main" id="{303D6C08-35D6-195B-C18B-D7151278E28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1527" y="1176160"/>
              <a:ext cx="144000" cy="144000"/>
            </a:xfrm>
            <a:prstGeom prst="rect">
              <a:avLst/>
            </a:prstGeom>
          </p:spPr>
        </p:pic>
      </p:grpSp>
      <p:grpSp>
        <p:nvGrpSpPr>
          <p:cNvPr id="15" name="Group 14">
            <a:extLst>
              <a:ext uri="{FF2B5EF4-FFF2-40B4-BE49-F238E27FC236}">
                <a16:creationId xmlns:a16="http://schemas.microsoft.com/office/drawing/2014/main" id="{2155E519-3B69-2B0F-C52B-754B752E4B66}"/>
              </a:ext>
            </a:extLst>
          </p:cNvPr>
          <p:cNvGrpSpPr/>
          <p:nvPr/>
        </p:nvGrpSpPr>
        <p:grpSpPr>
          <a:xfrm>
            <a:off x="3024503" y="1132756"/>
            <a:ext cx="1332000" cy="216000"/>
            <a:chOff x="1198144" y="862657"/>
            <a:chExt cx="1332000" cy="216000"/>
          </a:xfrm>
        </p:grpSpPr>
        <p:sp>
          <p:nvSpPr>
            <p:cNvPr id="17" name="Rectangle: Rounded Corners 6">
              <a:extLst>
                <a:ext uri="{FF2B5EF4-FFF2-40B4-BE49-F238E27FC236}">
                  <a16:creationId xmlns:a16="http://schemas.microsoft.com/office/drawing/2014/main" id="{1C47A419-6E75-B9C5-59FC-D51787B757A5}"/>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Reduce risk</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18" name="Graphic 17">
              <a:extLst>
                <a:ext uri="{FF2B5EF4-FFF2-40B4-BE49-F238E27FC236}">
                  <a16:creationId xmlns:a16="http://schemas.microsoft.com/office/drawing/2014/main" id="{C609EBA4-426F-DB62-80F1-33CA3531ED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4929" y="898657"/>
              <a:ext cx="144000" cy="144000"/>
            </a:xfrm>
            <a:prstGeom prst="rect">
              <a:avLst/>
            </a:prstGeom>
          </p:spPr>
        </p:pic>
      </p:grpSp>
    </p:spTree>
    <p:extLst>
      <p:ext uri="{BB962C8B-B14F-4D97-AF65-F5344CB8AC3E}">
        <p14:creationId xmlns:p14="http://schemas.microsoft.com/office/powerpoint/2010/main" val="907488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9885B08-8C28-64AE-2815-DFF2047BC73C}"/>
              </a:ext>
            </a:extLst>
          </p:cNvPr>
          <p:cNvSpPr>
            <a:spLocks noGrp="1"/>
          </p:cNvSpPr>
          <p:nvPr>
            <p:ph type="title"/>
          </p:nvPr>
        </p:nvSpPr>
        <p:spPr>
          <a:xfrm>
            <a:off x="584200" y="387766"/>
            <a:ext cx="5672544" cy="263149"/>
          </a:xfrm>
        </p:spPr>
        <p:txBody>
          <a:bodyPr/>
          <a:lstStyle/>
          <a:p>
            <a:r>
              <a:rPr lang="en-GB"/>
              <a:t>A day in the life of an Operations PM</a:t>
            </a:r>
          </a:p>
        </p:txBody>
      </p:sp>
      <p:sp>
        <p:nvSpPr>
          <p:cNvPr id="9" name="Text Placeholder 8">
            <a:extLst>
              <a:ext uri="{FF2B5EF4-FFF2-40B4-BE49-F238E27FC236}">
                <a16:creationId xmlns:a16="http://schemas.microsoft.com/office/drawing/2014/main" id="{EE917C41-798C-608F-34B9-A19583CF87A5}"/>
              </a:ext>
            </a:extLst>
          </p:cNvPr>
          <p:cNvSpPr>
            <a:spLocks noGrp="1"/>
          </p:cNvSpPr>
          <p:nvPr>
            <p:ph type="body" sz="quarter" idx="10"/>
          </p:nvPr>
        </p:nvSpPr>
        <p:spPr>
          <a:xfrm>
            <a:off x="570453" y="6490609"/>
            <a:ext cx="9597418" cy="215444"/>
          </a:xfrm>
        </p:spPr>
        <p:txBody>
          <a:body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32" name="Text Placeholder 31">
            <a:extLst>
              <a:ext uri="{FF2B5EF4-FFF2-40B4-BE49-F238E27FC236}">
                <a16:creationId xmlns:a16="http://schemas.microsoft.com/office/drawing/2014/main" id="{34CC5EFC-53FA-E97A-EE8E-CC1D57246F09}"/>
              </a:ext>
            </a:extLst>
          </p:cNvPr>
          <p:cNvSpPr>
            <a:spLocks noGrp="1"/>
          </p:cNvSpPr>
          <p:nvPr>
            <p:ph type="body" sz="quarter" idx="17"/>
          </p:nvPr>
        </p:nvSpPr>
        <p:spPr/>
        <p:txBody>
          <a:bodyPr/>
          <a:lstStyle/>
          <a:p>
            <a:r>
              <a:rPr lang="en-GB" dirty="0">
                <a:latin typeface="Segoe UI Semibold"/>
                <a:cs typeface="Segoe UI Semibold"/>
              </a:rPr>
              <a:t>Copilot for Microsoft 365</a:t>
            </a:r>
            <a:endParaRPr lang="en-US" dirty="0"/>
          </a:p>
        </p:txBody>
      </p:sp>
      <p:sp>
        <p:nvSpPr>
          <p:cNvPr id="75" name="Text Placeholder 74">
            <a:extLst>
              <a:ext uri="{FF2B5EF4-FFF2-40B4-BE49-F238E27FC236}">
                <a16:creationId xmlns:a16="http://schemas.microsoft.com/office/drawing/2014/main" id="{9C5A6832-8561-C02B-AB1F-4A81251F7DDA}"/>
              </a:ext>
            </a:extLst>
          </p:cNvPr>
          <p:cNvSpPr>
            <a:spLocks noGrp="1"/>
          </p:cNvSpPr>
          <p:nvPr>
            <p:ph type="body" sz="quarter" idx="37"/>
          </p:nvPr>
        </p:nvSpPr>
        <p:spPr/>
        <p:txBody>
          <a:bodyPr/>
          <a:lstStyle/>
          <a:p>
            <a:r>
              <a:rPr lang="en-GB"/>
              <a:t>Get started</a:t>
            </a:r>
          </a:p>
        </p:txBody>
      </p:sp>
      <p:sp>
        <p:nvSpPr>
          <p:cNvPr id="80" name="Text Placeholder 39">
            <a:extLst>
              <a:ext uri="{FF2B5EF4-FFF2-40B4-BE49-F238E27FC236}">
                <a16:creationId xmlns:a16="http://schemas.microsoft.com/office/drawing/2014/main" id="{37752782-D1E1-DDB9-0F0C-F26B3B0E9AF6}"/>
              </a:ext>
            </a:extLst>
          </p:cNvPr>
          <p:cNvSpPr>
            <a:spLocks noGrp="1"/>
          </p:cNvSpPr>
          <p:nvPr>
            <p:ph type="body" sz="quarter" idx="11"/>
          </p:nvPr>
        </p:nvSpPr>
        <p:spPr>
          <a:xfrm>
            <a:off x="584200" y="1593881"/>
            <a:ext cx="976461" cy="345600"/>
          </a:xfrm>
        </p:spPr>
        <p:txBody>
          <a:bodyPr/>
          <a:lstStyle/>
          <a:p>
            <a:r>
              <a:rPr lang="en-US"/>
              <a:t>8:00 am</a:t>
            </a:r>
          </a:p>
        </p:txBody>
      </p:sp>
      <p:sp>
        <p:nvSpPr>
          <p:cNvPr id="81" name="Text Placeholder 40">
            <a:extLst>
              <a:ext uri="{FF2B5EF4-FFF2-40B4-BE49-F238E27FC236}">
                <a16:creationId xmlns:a16="http://schemas.microsoft.com/office/drawing/2014/main" id="{8A752CF0-BD41-36B0-31BE-57FD35F11397}"/>
              </a:ext>
            </a:extLst>
          </p:cNvPr>
          <p:cNvSpPr>
            <a:spLocks noGrp="1"/>
          </p:cNvSpPr>
          <p:nvPr>
            <p:ph type="body" sz="quarter" idx="18"/>
          </p:nvPr>
        </p:nvSpPr>
        <p:spPr>
          <a:xfrm>
            <a:off x="584200" y="2032188"/>
            <a:ext cx="2808000" cy="626701"/>
          </a:xfrm>
        </p:spPr>
        <p:txBody>
          <a:bodyPr/>
          <a:lstStyle/>
          <a:p>
            <a:r>
              <a:rPr lang="en-GB"/>
              <a:t>Cassandra, an Operations PM, uses Copilot</a:t>
            </a:r>
            <a:r>
              <a:rPr lang="en-GB" baseline="30000"/>
              <a:t>2</a:t>
            </a:r>
            <a:r>
              <a:rPr lang="en-GB"/>
              <a:t> to summarize her emails and Teams messages from overnight and draft responses to urgent items leveraging the drafting feature</a:t>
            </a:r>
          </a:p>
        </p:txBody>
      </p:sp>
      <p:sp>
        <p:nvSpPr>
          <p:cNvPr id="83" name="Text Placeholder 41">
            <a:extLst>
              <a:ext uri="{FF2B5EF4-FFF2-40B4-BE49-F238E27FC236}">
                <a16:creationId xmlns:a16="http://schemas.microsoft.com/office/drawing/2014/main" id="{8C619B1A-E24A-CDE8-084D-8CF4BC277ACA}"/>
              </a:ext>
            </a:extLst>
          </p:cNvPr>
          <p:cNvSpPr>
            <a:spLocks noGrp="1"/>
          </p:cNvSpPr>
          <p:nvPr>
            <p:ph type="body" sz="quarter" idx="21"/>
          </p:nvPr>
        </p:nvSpPr>
        <p:spPr>
          <a:xfrm>
            <a:off x="584200" y="3208260"/>
            <a:ext cx="2808000" cy="626701"/>
          </a:xfrm>
        </p:spPr>
        <p:txBody>
          <a:bodyPr/>
          <a:lstStyle/>
          <a:p>
            <a:r>
              <a:rPr lang="en-GB" b="1" kern="0">
                <a:solidFill>
                  <a:srgbClr val="1A1A1A"/>
                </a:solidFill>
                <a:latin typeface="Segoe UI"/>
                <a:cs typeface="+mn-cs"/>
              </a:rPr>
              <a:t>Summarize</a:t>
            </a:r>
            <a:r>
              <a:rPr lang="en-GB"/>
              <a:t> all the emails and Teams chats </a:t>
            </a:r>
            <a:br>
              <a:rPr lang="en-GB"/>
            </a:br>
            <a:r>
              <a:rPr lang="en-GB"/>
              <a:t>in the past day, highlighting </a:t>
            </a:r>
            <a:br>
              <a:rPr lang="en-GB"/>
            </a:br>
            <a:r>
              <a:rPr lang="en-GB"/>
              <a:t>the primary asks and open items.</a:t>
            </a:r>
          </a:p>
        </p:txBody>
      </p:sp>
      <p:sp>
        <p:nvSpPr>
          <p:cNvPr id="84" name="Text Placeholder 42">
            <a:extLst>
              <a:ext uri="{FF2B5EF4-FFF2-40B4-BE49-F238E27FC236}">
                <a16:creationId xmlns:a16="http://schemas.microsoft.com/office/drawing/2014/main" id="{822D9648-7722-113D-7BC7-9AE338E793E0}"/>
              </a:ext>
            </a:extLst>
          </p:cNvPr>
          <p:cNvSpPr>
            <a:spLocks noGrp="1"/>
          </p:cNvSpPr>
          <p:nvPr>
            <p:ph type="body" sz="quarter" idx="22"/>
          </p:nvPr>
        </p:nvSpPr>
        <p:spPr>
          <a:xfrm>
            <a:off x="3776898" y="1593881"/>
            <a:ext cx="976461" cy="345600"/>
          </a:xfrm>
        </p:spPr>
        <p:txBody>
          <a:bodyPr/>
          <a:lstStyle/>
          <a:p>
            <a:r>
              <a:rPr lang="en-US"/>
              <a:t>8:15 am</a:t>
            </a:r>
          </a:p>
        </p:txBody>
      </p:sp>
      <p:sp>
        <p:nvSpPr>
          <p:cNvPr id="85" name="Text Placeholder 43">
            <a:extLst>
              <a:ext uri="{FF2B5EF4-FFF2-40B4-BE49-F238E27FC236}">
                <a16:creationId xmlns:a16="http://schemas.microsoft.com/office/drawing/2014/main" id="{9E423F75-C710-C0C6-65C0-839039EF6959}"/>
              </a:ext>
            </a:extLst>
          </p:cNvPr>
          <p:cNvSpPr>
            <a:spLocks noGrp="1"/>
          </p:cNvSpPr>
          <p:nvPr>
            <p:ph type="body" sz="quarter" idx="23"/>
          </p:nvPr>
        </p:nvSpPr>
        <p:spPr>
          <a:xfrm>
            <a:off x="3776898" y="2032188"/>
            <a:ext cx="2808000" cy="626701"/>
          </a:xfrm>
        </p:spPr>
        <p:txBody>
          <a:bodyPr vert="horz" wrap="square" lIns="90000" tIns="36000" rIns="90000" bIns="36000" rtlCol="0" anchor="t">
            <a:noAutofit/>
          </a:bodyPr>
          <a:lstStyle/>
          <a:p>
            <a:r>
              <a:rPr lang="en-GB" dirty="0">
                <a:cs typeface="Segoe UI"/>
              </a:rPr>
              <a:t>To make sure she is ready for her meeting, she uses Copilot</a:t>
            </a:r>
            <a:r>
              <a:rPr lang="en-GB" baseline="30000" dirty="0">
                <a:cs typeface="Segoe UI"/>
              </a:rPr>
              <a:t>2</a:t>
            </a:r>
            <a:r>
              <a:rPr lang="en-GB" dirty="0">
                <a:cs typeface="Segoe UI"/>
              </a:rPr>
              <a:t> to search for information on the project looking across past emails, meetings, files, internal, and external articles. </a:t>
            </a:r>
          </a:p>
        </p:txBody>
      </p:sp>
      <p:sp>
        <p:nvSpPr>
          <p:cNvPr id="86" name="Text Placeholder 44">
            <a:extLst>
              <a:ext uri="{FF2B5EF4-FFF2-40B4-BE49-F238E27FC236}">
                <a16:creationId xmlns:a16="http://schemas.microsoft.com/office/drawing/2014/main" id="{04B9F702-6659-B0DC-EEFF-1E4506C27E1E}"/>
              </a:ext>
            </a:extLst>
          </p:cNvPr>
          <p:cNvSpPr>
            <a:spLocks noGrp="1"/>
          </p:cNvSpPr>
          <p:nvPr>
            <p:ph type="body" sz="quarter" idx="24"/>
          </p:nvPr>
        </p:nvSpPr>
        <p:spPr>
          <a:xfrm>
            <a:off x="3719286" y="3208260"/>
            <a:ext cx="2808000" cy="626701"/>
          </a:xfrm>
        </p:spPr>
        <p:txBody>
          <a:bodyPr/>
          <a:lstStyle/>
          <a:p>
            <a:r>
              <a:rPr lang="en-GB" b="1" kern="0">
                <a:solidFill>
                  <a:srgbClr val="1A1A1A"/>
                </a:solidFill>
                <a:latin typeface="Segoe UI"/>
                <a:cs typeface="+mn-cs"/>
              </a:rPr>
              <a:t>Stay connected and prepared </a:t>
            </a:r>
            <a:r>
              <a:rPr lang="en-GB"/>
              <a:t>across classes, extracurriculars, work, and more.</a:t>
            </a:r>
          </a:p>
        </p:txBody>
      </p:sp>
      <p:sp>
        <p:nvSpPr>
          <p:cNvPr id="87" name="Text Placeholder 45">
            <a:extLst>
              <a:ext uri="{FF2B5EF4-FFF2-40B4-BE49-F238E27FC236}">
                <a16:creationId xmlns:a16="http://schemas.microsoft.com/office/drawing/2014/main" id="{6FE6C8E4-0124-EBE0-16BC-F8E715358368}"/>
              </a:ext>
            </a:extLst>
          </p:cNvPr>
          <p:cNvSpPr>
            <a:spLocks noGrp="1"/>
          </p:cNvSpPr>
          <p:nvPr>
            <p:ph type="body" sz="quarter" idx="25"/>
          </p:nvPr>
        </p:nvSpPr>
        <p:spPr>
          <a:xfrm>
            <a:off x="6969595" y="1593881"/>
            <a:ext cx="976461" cy="345600"/>
          </a:xfrm>
        </p:spPr>
        <p:txBody>
          <a:bodyPr/>
          <a:lstStyle/>
          <a:p>
            <a:r>
              <a:rPr lang="en-US"/>
              <a:t>9:00 am</a:t>
            </a:r>
          </a:p>
        </p:txBody>
      </p:sp>
      <p:sp>
        <p:nvSpPr>
          <p:cNvPr id="88" name="Text Placeholder 46">
            <a:extLst>
              <a:ext uri="{FF2B5EF4-FFF2-40B4-BE49-F238E27FC236}">
                <a16:creationId xmlns:a16="http://schemas.microsoft.com/office/drawing/2014/main" id="{DCB888D8-CA0C-4C15-C199-781EF7627089}"/>
              </a:ext>
            </a:extLst>
          </p:cNvPr>
          <p:cNvSpPr>
            <a:spLocks noGrp="1"/>
          </p:cNvSpPr>
          <p:nvPr>
            <p:ph type="body" sz="quarter" idx="26"/>
          </p:nvPr>
        </p:nvSpPr>
        <p:spPr>
          <a:xfrm>
            <a:off x="6969595" y="2032188"/>
            <a:ext cx="2808000" cy="626701"/>
          </a:xfrm>
        </p:spPr>
        <p:txBody>
          <a:bodyPr/>
          <a:lstStyle/>
          <a:p>
            <a:r>
              <a:rPr lang="en-GB" dirty="0"/>
              <a:t>To focus on the meeting instead of taking notes, Cassandra uses the transcribe feature during the project team meeting to capture a summary of the conversation and key actions.</a:t>
            </a:r>
          </a:p>
        </p:txBody>
      </p:sp>
      <p:sp>
        <p:nvSpPr>
          <p:cNvPr id="89" name="Text Placeholder 47">
            <a:extLst>
              <a:ext uri="{FF2B5EF4-FFF2-40B4-BE49-F238E27FC236}">
                <a16:creationId xmlns:a16="http://schemas.microsoft.com/office/drawing/2014/main" id="{8F1F7389-07F7-CDDF-908B-F75B1D68314E}"/>
              </a:ext>
            </a:extLst>
          </p:cNvPr>
          <p:cNvSpPr>
            <a:spLocks noGrp="1"/>
          </p:cNvSpPr>
          <p:nvPr>
            <p:ph type="body" sz="quarter" idx="27"/>
          </p:nvPr>
        </p:nvSpPr>
        <p:spPr>
          <a:xfrm>
            <a:off x="6969595" y="3208260"/>
            <a:ext cx="2808000" cy="626701"/>
          </a:xfrm>
        </p:spPr>
        <p:txBody>
          <a:bodyPr/>
          <a:lstStyle/>
          <a:p>
            <a:r>
              <a:rPr lang="en-GB" b="1" kern="0">
                <a:solidFill>
                  <a:srgbClr val="1A1A1A"/>
                </a:solidFill>
                <a:latin typeface="Segoe UI"/>
                <a:cs typeface="+mn-cs"/>
              </a:rPr>
              <a:t>Summarize key discussion points</a:t>
            </a:r>
            <a:r>
              <a:rPr lang="en-GB"/>
              <a:t>. Identify agreed-upon next steps.</a:t>
            </a:r>
          </a:p>
        </p:txBody>
      </p:sp>
      <p:sp>
        <p:nvSpPr>
          <p:cNvPr id="91" name="Text Placeholder 48">
            <a:extLst>
              <a:ext uri="{FF2B5EF4-FFF2-40B4-BE49-F238E27FC236}">
                <a16:creationId xmlns:a16="http://schemas.microsoft.com/office/drawing/2014/main" id="{9B78622A-B4DD-9BE6-EC06-65997AF0025C}"/>
              </a:ext>
            </a:extLst>
          </p:cNvPr>
          <p:cNvSpPr>
            <a:spLocks noGrp="1"/>
          </p:cNvSpPr>
          <p:nvPr>
            <p:ph type="body" sz="quarter" idx="28"/>
          </p:nvPr>
        </p:nvSpPr>
        <p:spPr>
          <a:xfrm>
            <a:off x="584200" y="4053821"/>
            <a:ext cx="976461" cy="345600"/>
          </a:xfrm>
        </p:spPr>
        <p:txBody>
          <a:bodyPr/>
          <a:lstStyle/>
          <a:p>
            <a:r>
              <a:rPr lang="en-US"/>
              <a:t>4:00 pm</a:t>
            </a:r>
          </a:p>
        </p:txBody>
      </p:sp>
      <p:sp>
        <p:nvSpPr>
          <p:cNvPr id="92" name="Text Placeholder 49">
            <a:extLst>
              <a:ext uri="{FF2B5EF4-FFF2-40B4-BE49-F238E27FC236}">
                <a16:creationId xmlns:a16="http://schemas.microsoft.com/office/drawing/2014/main" id="{90595ADC-10AC-7070-6AAE-5FCFFE3CB465}"/>
              </a:ext>
            </a:extLst>
          </p:cNvPr>
          <p:cNvSpPr>
            <a:spLocks noGrp="1"/>
          </p:cNvSpPr>
          <p:nvPr>
            <p:ph type="body" sz="quarter" idx="29"/>
          </p:nvPr>
        </p:nvSpPr>
        <p:spPr>
          <a:xfrm>
            <a:off x="584200" y="4488366"/>
            <a:ext cx="2808000" cy="626701"/>
          </a:xfrm>
        </p:spPr>
        <p:txBody>
          <a:bodyPr/>
          <a:lstStyle/>
          <a:p>
            <a:r>
              <a:rPr lang="en-GB"/>
              <a:t>Cassandra prepares a presentation on the readiness plan, using Copilot in PowerPoint to generate the content based on the whiteboarding session.</a:t>
            </a:r>
          </a:p>
        </p:txBody>
      </p:sp>
      <p:sp>
        <p:nvSpPr>
          <p:cNvPr id="93" name="Text Placeholder 50">
            <a:extLst>
              <a:ext uri="{FF2B5EF4-FFF2-40B4-BE49-F238E27FC236}">
                <a16:creationId xmlns:a16="http://schemas.microsoft.com/office/drawing/2014/main" id="{C46ED627-CF97-AA11-E412-7D73A0D4E943}"/>
              </a:ext>
            </a:extLst>
          </p:cNvPr>
          <p:cNvSpPr>
            <a:spLocks noGrp="1"/>
          </p:cNvSpPr>
          <p:nvPr>
            <p:ph type="body" sz="quarter" idx="30"/>
          </p:nvPr>
        </p:nvSpPr>
        <p:spPr>
          <a:xfrm>
            <a:off x="584200" y="5641938"/>
            <a:ext cx="2808000" cy="626701"/>
          </a:xfrm>
        </p:spPr>
        <p:txBody>
          <a:bodyPr/>
          <a:lstStyle/>
          <a:p>
            <a:r>
              <a:rPr lang="en-GB" b="1" kern="0">
                <a:solidFill>
                  <a:srgbClr val="1A1A1A"/>
                </a:solidFill>
                <a:latin typeface="Segoe UI"/>
                <a:cs typeface="+mn-cs"/>
              </a:rPr>
              <a:t>Create a new presentation </a:t>
            </a:r>
            <a:r>
              <a:rPr lang="en-GB"/>
              <a:t>from this Word file. Change the layout of this slide.</a:t>
            </a:r>
          </a:p>
        </p:txBody>
      </p:sp>
      <p:sp>
        <p:nvSpPr>
          <p:cNvPr id="94" name="Text Placeholder 51">
            <a:extLst>
              <a:ext uri="{FF2B5EF4-FFF2-40B4-BE49-F238E27FC236}">
                <a16:creationId xmlns:a16="http://schemas.microsoft.com/office/drawing/2014/main" id="{07C20293-86E5-70F7-5647-1895349804D4}"/>
              </a:ext>
            </a:extLst>
          </p:cNvPr>
          <p:cNvSpPr>
            <a:spLocks noGrp="1"/>
          </p:cNvSpPr>
          <p:nvPr>
            <p:ph type="body" sz="quarter" idx="31"/>
          </p:nvPr>
        </p:nvSpPr>
        <p:spPr>
          <a:xfrm>
            <a:off x="3776898" y="4053821"/>
            <a:ext cx="976461" cy="345600"/>
          </a:xfrm>
        </p:spPr>
        <p:txBody>
          <a:bodyPr/>
          <a:lstStyle/>
          <a:p>
            <a:r>
              <a:rPr lang="en-US"/>
              <a:t>2:00 pm</a:t>
            </a:r>
          </a:p>
        </p:txBody>
      </p:sp>
      <p:sp>
        <p:nvSpPr>
          <p:cNvPr id="95" name="Text Placeholder 52">
            <a:extLst>
              <a:ext uri="{FF2B5EF4-FFF2-40B4-BE49-F238E27FC236}">
                <a16:creationId xmlns:a16="http://schemas.microsoft.com/office/drawing/2014/main" id="{3A01F10F-C86B-4609-F9C9-CE02B5208C6D}"/>
              </a:ext>
            </a:extLst>
          </p:cNvPr>
          <p:cNvSpPr>
            <a:spLocks noGrp="1"/>
          </p:cNvSpPr>
          <p:nvPr>
            <p:ph type="body" sz="quarter" idx="32"/>
          </p:nvPr>
        </p:nvSpPr>
        <p:spPr>
          <a:xfrm>
            <a:off x="3776898" y="4488366"/>
            <a:ext cx="2808000" cy="626701"/>
          </a:xfrm>
        </p:spPr>
        <p:txBody>
          <a:bodyPr/>
          <a:lstStyle/>
          <a:p>
            <a:r>
              <a:rPr lang="en-GB"/>
              <a:t>Cassandra joins her colleagues to brainstorm the change management and readiness plan for an upcoming project using Copilot in Whiteboard to capture key project needs.</a:t>
            </a:r>
          </a:p>
        </p:txBody>
      </p:sp>
      <p:sp>
        <p:nvSpPr>
          <p:cNvPr id="96" name="Text Placeholder 53">
            <a:extLst>
              <a:ext uri="{FF2B5EF4-FFF2-40B4-BE49-F238E27FC236}">
                <a16:creationId xmlns:a16="http://schemas.microsoft.com/office/drawing/2014/main" id="{4B9F034D-CD51-7BF2-43E4-20C269BE814C}"/>
              </a:ext>
            </a:extLst>
          </p:cNvPr>
          <p:cNvSpPr>
            <a:spLocks noGrp="1"/>
          </p:cNvSpPr>
          <p:nvPr>
            <p:ph type="body" sz="quarter" idx="33"/>
          </p:nvPr>
        </p:nvSpPr>
        <p:spPr>
          <a:xfrm>
            <a:off x="3719286" y="5641938"/>
            <a:ext cx="2808000" cy="626701"/>
          </a:xfrm>
        </p:spPr>
        <p:txBody>
          <a:bodyPr/>
          <a:lstStyle/>
          <a:p>
            <a:r>
              <a:rPr lang="en-GB" b="1" kern="0">
                <a:solidFill>
                  <a:srgbClr val="1A1A1A"/>
                </a:solidFill>
                <a:latin typeface="Segoe UI"/>
                <a:cs typeface="+mn-cs"/>
              </a:rPr>
              <a:t>Organize thoughts </a:t>
            </a:r>
            <a:r>
              <a:rPr lang="en-GB"/>
              <a:t>into logical categories and simplify complex projects for better collaboration.</a:t>
            </a:r>
          </a:p>
        </p:txBody>
      </p:sp>
      <p:sp>
        <p:nvSpPr>
          <p:cNvPr id="97" name="Text Placeholder 54">
            <a:extLst>
              <a:ext uri="{FF2B5EF4-FFF2-40B4-BE49-F238E27FC236}">
                <a16:creationId xmlns:a16="http://schemas.microsoft.com/office/drawing/2014/main" id="{233C8F14-D3D4-B516-1D9B-0B4AB18982CB}"/>
              </a:ext>
            </a:extLst>
          </p:cNvPr>
          <p:cNvSpPr>
            <a:spLocks noGrp="1"/>
          </p:cNvSpPr>
          <p:nvPr>
            <p:ph type="body" sz="quarter" idx="34"/>
          </p:nvPr>
        </p:nvSpPr>
        <p:spPr>
          <a:xfrm>
            <a:off x="6969595" y="4053821"/>
            <a:ext cx="976461" cy="345600"/>
          </a:xfrm>
        </p:spPr>
        <p:txBody>
          <a:bodyPr/>
          <a:lstStyle/>
          <a:p>
            <a:r>
              <a:rPr lang="en-US"/>
              <a:t>11:00 am</a:t>
            </a:r>
          </a:p>
        </p:txBody>
      </p:sp>
      <p:sp>
        <p:nvSpPr>
          <p:cNvPr id="98" name="Text Placeholder 58">
            <a:extLst>
              <a:ext uri="{FF2B5EF4-FFF2-40B4-BE49-F238E27FC236}">
                <a16:creationId xmlns:a16="http://schemas.microsoft.com/office/drawing/2014/main" id="{C21358F8-DFF6-4CC1-365E-95D1817816DB}"/>
              </a:ext>
            </a:extLst>
          </p:cNvPr>
          <p:cNvSpPr>
            <a:spLocks noGrp="1"/>
          </p:cNvSpPr>
          <p:nvPr>
            <p:ph type="body" sz="quarter" idx="35"/>
          </p:nvPr>
        </p:nvSpPr>
        <p:spPr>
          <a:xfrm>
            <a:off x="6969595" y="4488366"/>
            <a:ext cx="2808000" cy="626701"/>
          </a:xfrm>
        </p:spPr>
        <p:txBody>
          <a:bodyPr vert="horz" wrap="square" lIns="90000" tIns="36000" rIns="90000" bIns="36000" rtlCol="0" anchor="t">
            <a:noAutofit/>
          </a:bodyPr>
          <a:lstStyle/>
          <a:p>
            <a:r>
              <a:rPr lang="en-GB" dirty="0">
                <a:cs typeface="Segoe UI"/>
              </a:rPr>
              <a:t>Following the meeting, she utilizes Copilot in Excel to review and analyze the project data and generate reports. She shares key insights and meeting actions to all the attendees.</a:t>
            </a:r>
          </a:p>
        </p:txBody>
      </p:sp>
      <p:sp>
        <p:nvSpPr>
          <p:cNvPr id="99" name="Text Placeholder 59">
            <a:extLst>
              <a:ext uri="{FF2B5EF4-FFF2-40B4-BE49-F238E27FC236}">
                <a16:creationId xmlns:a16="http://schemas.microsoft.com/office/drawing/2014/main" id="{42FEA13A-41E2-E0BC-2704-0C32AA695D2B}"/>
              </a:ext>
            </a:extLst>
          </p:cNvPr>
          <p:cNvSpPr>
            <a:spLocks noGrp="1"/>
          </p:cNvSpPr>
          <p:nvPr>
            <p:ph type="body" sz="quarter" idx="36"/>
          </p:nvPr>
        </p:nvSpPr>
        <p:spPr>
          <a:xfrm>
            <a:off x="6969595" y="5641938"/>
            <a:ext cx="2808000" cy="626701"/>
          </a:xfrm>
        </p:spPr>
        <p:txBody>
          <a:bodyPr/>
          <a:lstStyle/>
          <a:p>
            <a:r>
              <a:rPr lang="en-GB" b="1" kern="0">
                <a:solidFill>
                  <a:srgbClr val="1A1A1A"/>
                </a:solidFill>
                <a:latin typeface="Segoe UI"/>
                <a:cs typeface="+mn-cs"/>
              </a:rPr>
              <a:t>Suggest formulas </a:t>
            </a:r>
            <a:r>
              <a:rPr lang="en-GB"/>
              <a:t>for this column.</a:t>
            </a:r>
          </a:p>
          <a:p>
            <a:r>
              <a:rPr lang="en-GB"/>
              <a:t>Show insights in charts.</a:t>
            </a:r>
          </a:p>
        </p:txBody>
      </p:sp>
      <p:grpSp>
        <p:nvGrpSpPr>
          <p:cNvPr id="110" name="Group 109">
            <a:extLst>
              <a:ext uri="{FF2B5EF4-FFF2-40B4-BE49-F238E27FC236}">
                <a16:creationId xmlns:a16="http://schemas.microsoft.com/office/drawing/2014/main" id="{B9B3510D-992A-111B-5546-513743E6F74A}"/>
              </a:ext>
            </a:extLst>
          </p:cNvPr>
          <p:cNvGrpSpPr/>
          <p:nvPr/>
        </p:nvGrpSpPr>
        <p:grpSpPr>
          <a:xfrm>
            <a:off x="10195084" y="1462475"/>
            <a:ext cx="1696592" cy="1231837"/>
            <a:chOff x="10195084" y="1462475"/>
            <a:chExt cx="1696592" cy="1231837"/>
          </a:xfrm>
        </p:grpSpPr>
        <p:sp>
          <p:nvSpPr>
            <p:cNvPr id="111" name="TextBox 110">
              <a:extLst>
                <a:ext uri="{FF2B5EF4-FFF2-40B4-BE49-F238E27FC236}">
                  <a16:creationId xmlns:a16="http://schemas.microsoft.com/office/drawing/2014/main" id="{DB4ECE07-426D-791A-2B24-5BE3C666817E}"/>
                </a:ext>
              </a:extLst>
            </p:cNvPr>
            <p:cNvSpPr txBox="1"/>
            <p:nvPr/>
          </p:nvSpPr>
          <p:spPr>
            <a:xfrm>
              <a:off x="10195084" y="1462475"/>
              <a:ext cx="1696592" cy="86177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Cassandra</a:t>
              </a:r>
              <a:br>
                <a:rPr kumimoji="0" lang="en-US" sz="2400" b="0" i="0" u="none" strike="noStrike" kern="1200" cap="none" spc="0" normalizeH="0" baseline="0" noProof="0">
                  <a:ln>
                    <a:noFill/>
                  </a:ln>
                  <a:solidFill>
                    <a:srgbClr val="C03BC4"/>
                  </a:solidFill>
                  <a:effectLst/>
                  <a:uLnTx/>
                  <a:uFillTx/>
                  <a:latin typeface="Segoe UI Semibold"/>
                  <a:ea typeface="+mn-ea"/>
                  <a:cs typeface="+mn-cs"/>
                </a:rPr>
              </a:br>
              <a:r>
                <a:rPr kumimoji="0" lang="en-GB"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is an Operations lead</a:t>
              </a:r>
              <a:r>
                <a:rPr kumimoji="0" lang="pl-PL"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 </a:t>
              </a:r>
              <a:r>
                <a:rPr kumimoji="0" lang="en-GB"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at Contoso</a:t>
              </a:r>
              <a:endParaRPr kumimoji="0" lang="en-US" sz="2000" b="0" i="0" u="none" strike="noStrike" kern="1200" cap="none" spc="0" normalizeH="0" baseline="0" noProof="0">
                <a:ln>
                  <a:noFill/>
                </a:ln>
                <a:solidFill>
                  <a:srgbClr val="C03BC4"/>
                </a:soli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2" name="Graphic 111">
              <a:extLst>
                <a:ext uri="{FF2B5EF4-FFF2-40B4-BE49-F238E27FC236}">
                  <a16:creationId xmlns:a16="http://schemas.microsoft.com/office/drawing/2014/main" id="{FAC5602A-D99F-E2AF-D801-FCC576E2D2F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11616886" y="2419522"/>
              <a:ext cx="274790" cy="274790"/>
            </a:xfrm>
            <a:prstGeom prst="rect">
              <a:avLst/>
            </a:prstGeom>
          </p:spPr>
        </p:pic>
      </p:grpSp>
      <p:grpSp>
        <p:nvGrpSpPr>
          <p:cNvPr id="113" name="Group 112">
            <a:extLst>
              <a:ext uri="{FF2B5EF4-FFF2-40B4-BE49-F238E27FC236}">
                <a16:creationId xmlns:a16="http://schemas.microsoft.com/office/drawing/2014/main" id="{43B7A9E8-B112-7623-6A3F-D6DF289153EF}"/>
              </a:ext>
            </a:extLst>
          </p:cNvPr>
          <p:cNvGrpSpPr/>
          <p:nvPr/>
        </p:nvGrpSpPr>
        <p:grpSpPr>
          <a:xfrm>
            <a:off x="1489096" y="2753574"/>
            <a:ext cx="998208" cy="360000"/>
            <a:chOff x="588263" y="1217924"/>
            <a:chExt cx="998208" cy="360000"/>
          </a:xfrm>
        </p:grpSpPr>
        <p:pic>
          <p:nvPicPr>
            <p:cNvPr id="114" name="Picture 113" descr="Zip Co logo SVG free download, id: 101874 - Brandlogos.net">
              <a:hlinkClick r:id="rId4"/>
              <a:extLst>
                <a:ext uri="{FF2B5EF4-FFF2-40B4-BE49-F238E27FC236}">
                  <a16:creationId xmlns:a16="http://schemas.microsoft.com/office/drawing/2014/main" id="{0D6CE236-F63B-1685-3B23-93906A07D08F}"/>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15" name="TextBox 114">
              <a:extLst>
                <a:ext uri="{FF2B5EF4-FFF2-40B4-BE49-F238E27FC236}">
                  <a16:creationId xmlns:a16="http://schemas.microsoft.com/office/drawing/2014/main" id="{B90CC3BB-B73D-ADA7-5CC9-88A1D4B4F7DA}"/>
                </a:ext>
                <a:ext uri="{C183D7F6-B498-43B3-948B-1728B52AA6E4}">
                  <adec:decorative xmlns:adec="http://schemas.microsoft.com/office/drawing/2017/decorative" val="0"/>
                </a:ext>
              </a:extLst>
            </p:cNvPr>
            <p:cNvSpPr txBox="1"/>
            <p:nvPr/>
          </p:nvSpPr>
          <p:spPr>
            <a:xfrm>
              <a:off x="1047214" y="1313286"/>
              <a:ext cx="539257"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16" name="Group 115">
            <a:extLst>
              <a:ext uri="{FF2B5EF4-FFF2-40B4-BE49-F238E27FC236}">
                <a16:creationId xmlns:a16="http://schemas.microsoft.com/office/drawing/2014/main" id="{F8003F0D-AF39-DCFE-C6DA-D82EF6E21C5A}"/>
              </a:ext>
            </a:extLst>
          </p:cNvPr>
          <p:cNvGrpSpPr/>
          <p:nvPr/>
        </p:nvGrpSpPr>
        <p:grpSpPr>
          <a:xfrm>
            <a:off x="7573075" y="2753574"/>
            <a:ext cx="1601041" cy="360000"/>
            <a:chOff x="588263" y="3617084"/>
            <a:chExt cx="1601041" cy="360000"/>
          </a:xfrm>
        </p:grpSpPr>
        <p:pic>
          <p:nvPicPr>
            <p:cNvPr id="118" name="Picture 117">
              <a:extLst>
                <a:ext uri="{FF2B5EF4-FFF2-40B4-BE49-F238E27FC236}">
                  <a16:creationId xmlns:a16="http://schemas.microsoft.com/office/drawing/2014/main" id="{62180B71-F7A4-2C7A-1C67-84F1007745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19" name="TextBox 118">
              <a:extLst>
                <a:ext uri="{FF2B5EF4-FFF2-40B4-BE49-F238E27FC236}">
                  <a16:creationId xmlns:a16="http://schemas.microsoft.com/office/drawing/2014/main" id="{672918A9-1EEB-D39B-D71F-60B99669D90D}"/>
                </a:ext>
                <a:ext uri="{C183D7F6-B498-43B3-948B-1728B52AA6E4}">
                  <adec:decorative xmlns:adec="http://schemas.microsoft.com/office/drawing/2017/decorative" val="0"/>
                </a:ext>
              </a:extLst>
            </p:cNvPr>
            <p:cNvSpPr txBox="1"/>
            <p:nvPr/>
          </p:nvSpPr>
          <p:spPr>
            <a:xfrm>
              <a:off x="1047214" y="3712446"/>
              <a:ext cx="1142090"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21" name="Group 120">
            <a:extLst>
              <a:ext uri="{FF2B5EF4-FFF2-40B4-BE49-F238E27FC236}">
                <a16:creationId xmlns:a16="http://schemas.microsoft.com/office/drawing/2014/main" id="{309F7A2C-E084-6841-EE6D-C0CE6CE1BE62}"/>
              </a:ext>
            </a:extLst>
          </p:cNvPr>
          <p:cNvGrpSpPr/>
          <p:nvPr/>
        </p:nvGrpSpPr>
        <p:grpSpPr>
          <a:xfrm>
            <a:off x="4681794" y="2753574"/>
            <a:ext cx="998208" cy="360000"/>
            <a:chOff x="588263" y="1217924"/>
            <a:chExt cx="998208" cy="360000"/>
          </a:xfrm>
        </p:grpSpPr>
        <p:pic>
          <p:nvPicPr>
            <p:cNvPr id="122" name="Picture 121" descr="Zip Co logo SVG free download, id: 101874 - Brandlogos.net">
              <a:hlinkClick r:id="rId4"/>
              <a:extLst>
                <a:ext uri="{FF2B5EF4-FFF2-40B4-BE49-F238E27FC236}">
                  <a16:creationId xmlns:a16="http://schemas.microsoft.com/office/drawing/2014/main" id="{E830EE0A-FC09-8BBA-0D8D-37BF29167612}"/>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23" name="TextBox 122">
              <a:extLst>
                <a:ext uri="{FF2B5EF4-FFF2-40B4-BE49-F238E27FC236}">
                  <a16:creationId xmlns:a16="http://schemas.microsoft.com/office/drawing/2014/main" id="{3265B767-0B85-9DFB-A3B1-49449F153BFA}"/>
                </a:ext>
                <a:ext uri="{C183D7F6-B498-43B3-948B-1728B52AA6E4}">
                  <adec:decorative xmlns:adec="http://schemas.microsoft.com/office/drawing/2017/decorative" val="0"/>
                </a:ext>
              </a:extLst>
            </p:cNvPr>
            <p:cNvSpPr txBox="1"/>
            <p:nvPr/>
          </p:nvSpPr>
          <p:spPr>
            <a:xfrm>
              <a:off x="1047214" y="1313286"/>
              <a:ext cx="539257"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24" name="Group 123">
            <a:extLst>
              <a:ext uri="{FF2B5EF4-FFF2-40B4-BE49-F238E27FC236}">
                <a16:creationId xmlns:a16="http://schemas.microsoft.com/office/drawing/2014/main" id="{5DFF9A2B-8FDA-C2EB-11BA-8C9A4418BFC6}"/>
              </a:ext>
            </a:extLst>
          </p:cNvPr>
          <p:cNvGrpSpPr/>
          <p:nvPr/>
        </p:nvGrpSpPr>
        <p:grpSpPr>
          <a:xfrm>
            <a:off x="1027964" y="5198503"/>
            <a:ext cx="1920473" cy="360000"/>
            <a:chOff x="588263" y="2177588"/>
            <a:chExt cx="1920473" cy="360000"/>
          </a:xfrm>
        </p:grpSpPr>
        <p:pic>
          <p:nvPicPr>
            <p:cNvPr id="125" name="Picture 124">
              <a:extLst>
                <a:ext uri="{FF2B5EF4-FFF2-40B4-BE49-F238E27FC236}">
                  <a16:creationId xmlns:a16="http://schemas.microsoft.com/office/drawing/2014/main" id="{EFABE1E9-1E90-9870-8197-766BBE7D2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63" y="2177588"/>
              <a:ext cx="360000" cy="360000"/>
            </a:xfrm>
            <a:prstGeom prst="ellipse">
              <a:avLst/>
            </a:prstGeom>
            <a:solidFill>
              <a:srgbClr val="FFFFFF"/>
            </a:solidFill>
          </p:spPr>
        </p:pic>
        <p:sp>
          <p:nvSpPr>
            <p:cNvPr id="127" name="TextBox 126">
              <a:extLst>
                <a:ext uri="{FF2B5EF4-FFF2-40B4-BE49-F238E27FC236}">
                  <a16:creationId xmlns:a16="http://schemas.microsoft.com/office/drawing/2014/main" id="{F5E3275E-EFD1-FA35-3F27-D4201F6D2BF6}"/>
                </a:ext>
                <a:ext uri="{C183D7F6-B498-43B3-948B-1728B52AA6E4}">
                  <adec:decorative xmlns:adec="http://schemas.microsoft.com/office/drawing/2017/decorative" val="0"/>
                </a:ext>
              </a:extLst>
            </p:cNvPr>
            <p:cNvSpPr txBox="1"/>
            <p:nvPr/>
          </p:nvSpPr>
          <p:spPr>
            <a:xfrm>
              <a:off x="1047214" y="2272950"/>
              <a:ext cx="1461522"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PowerPoint</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28" name="Group 127">
            <a:extLst>
              <a:ext uri="{FF2B5EF4-FFF2-40B4-BE49-F238E27FC236}">
                <a16:creationId xmlns:a16="http://schemas.microsoft.com/office/drawing/2014/main" id="{F2491B39-5E65-F376-E44A-C81C82C6840E}"/>
              </a:ext>
            </a:extLst>
          </p:cNvPr>
          <p:cNvGrpSpPr/>
          <p:nvPr/>
        </p:nvGrpSpPr>
        <p:grpSpPr>
          <a:xfrm>
            <a:off x="7612869" y="5198503"/>
            <a:ext cx="1521452" cy="360000"/>
            <a:chOff x="577439" y="3137252"/>
            <a:chExt cx="1521452" cy="360000"/>
          </a:xfrm>
        </p:grpSpPr>
        <p:pic>
          <p:nvPicPr>
            <p:cNvPr id="130" name="Picture 129">
              <a:extLst>
                <a:ext uri="{FF2B5EF4-FFF2-40B4-BE49-F238E27FC236}">
                  <a16:creationId xmlns:a16="http://schemas.microsoft.com/office/drawing/2014/main" id="{5CF8F84C-F976-9A1C-8C59-1037BF1EAD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439" y="3137252"/>
              <a:ext cx="360000" cy="360000"/>
            </a:xfrm>
            <a:prstGeom prst="ellipse">
              <a:avLst/>
            </a:prstGeom>
            <a:solidFill>
              <a:schemeClr val="bg1"/>
            </a:solidFill>
          </p:spPr>
        </p:pic>
        <p:sp>
          <p:nvSpPr>
            <p:cNvPr id="132" name="TextBox 131">
              <a:extLst>
                <a:ext uri="{FF2B5EF4-FFF2-40B4-BE49-F238E27FC236}">
                  <a16:creationId xmlns:a16="http://schemas.microsoft.com/office/drawing/2014/main" id="{1D9ADCC9-3FD6-987C-EB7E-E4D9282536E0}"/>
                </a:ext>
                <a:ext uri="{C183D7F6-B498-43B3-948B-1728B52AA6E4}">
                  <adec:decorative xmlns:adec="http://schemas.microsoft.com/office/drawing/2017/decorative" val="0"/>
                </a:ext>
              </a:extLst>
            </p:cNvPr>
            <p:cNvSpPr txBox="1"/>
            <p:nvPr/>
          </p:nvSpPr>
          <p:spPr>
            <a:xfrm>
              <a:off x="1047214" y="3232614"/>
              <a:ext cx="1051677"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Excel</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34" name="Group 133">
            <a:extLst>
              <a:ext uri="{FF2B5EF4-FFF2-40B4-BE49-F238E27FC236}">
                <a16:creationId xmlns:a16="http://schemas.microsoft.com/office/drawing/2014/main" id="{736D8814-C711-8851-9F42-E2FEC72B72B1}"/>
              </a:ext>
            </a:extLst>
          </p:cNvPr>
          <p:cNvGrpSpPr/>
          <p:nvPr/>
        </p:nvGrpSpPr>
        <p:grpSpPr>
          <a:xfrm>
            <a:off x="4222434" y="5198503"/>
            <a:ext cx="1916929" cy="360000"/>
            <a:chOff x="588263" y="4096916"/>
            <a:chExt cx="1916929" cy="360000"/>
          </a:xfrm>
        </p:grpSpPr>
        <p:pic>
          <p:nvPicPr>
            <p:cNvPr id="136" name="Picture 135">
              <a:extLst>
                <a:ext uri="{FF2B5EF4-FFF2-40B4-BE49-F238E27FC236}">
                  <a16:creationId xmlns:a16="http://schemas.microsoft.com/office/drawing/2014/main" id="{B9CE40FB-B0D6-A4C5-BC7F-8457FE0C7D7F}"/>
                </a:ext>
              </a:extLst>
            </p:cNvPr>
            <p:cNvPicPr>
              <a:picLocks noChangeAspect="1"/>
            </p:cNvPicPr>
            <p:nvPr/>
          </p:nvPicPr>
          <p:blipFill rotWithShape="1">
            <a:blip r:embed="rId9">
              <a:extLst>
                <a:ext uri="{28A0092B-C50C-407E-A947-70E740481C1C}">
                  <a14:useLocalDpi xmlns:a14="http://schemas.microsoft.com/office/drawing/2010/main" val="0"/>
                </a:ext>
              </a:extLst>
            </a:blip>
            <a:srcRect l="-14987" t="-14987" r="-14987" b="-14987"/>
            <a:stretch/>
          </p:blipFill>
          <p:spPr>
            <a:xfrm>
              <a:off x="588263" y="4096916"/>
              <a:ext cx="360000" cy="360000"/>
            </a:xfrm>
            <a:prstGeom prst="ellipse">
              <a:avLst/>
            </a:prstGeom>
            <a:solidFill>
              <a:schemeClr val="bg1"/>
            </a:solidFill>
          </p:spPr>
        </p:pic>
        <p:sp>
          <p:nvSpPr>
            <p:cNvPr id="138" name="TextBox 137">
              <a:extLst>
                <a:ext uri="{FF2B5EF4-FFF2-40B4-BE49-F238E27FC236}">
                  <a16:creationId xmlns:a16="http://schemas.microsoft.com/office/drawing/2014/main" id="{9242E195-6074-AA76-8017-5D4C9ACCABB8}"/>
                </a:ext>
                <a:ext uri="{C183D7F6-B498-43B3-948B-1728B52AA6E4}">
                  <adec:decorative xmlns:adec="http://schemas.microsoft.com/office/drawing/2017/decorative" val="0"/>
                </a:ext>
              </a:extLst>
            </p:cNvPr>
            <p:cNvSpPr txBox="1"/>
            <p:nvPr/>
          </p:nvSpPr>
          <p:spPr>
            <a:xfrm>
              <a:off x="1047214" y="4192278"/>
              <a:ext cx="1457978"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Whiteboard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sp>
        <p:nvSpPr>
          <p:cNvPr id="141" name="Text Placeholder 60">
            <a:extLst>
              <a:ext uri="{FF2B5EF4-FFF2-40B4-BE49-F238E27FC236}">
                <a16:creationId xmlns:a16="http://schemas.microsoft.com/office/drawing/2014/main" id="{FC39531B-D174-0E26-B23D-5F7F44D1C2E8}"/>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142" name="Text Placeholder 61">
            <a:extLst>
              <a:ext uri="{FF2B5EF4-FFF2-40B4-BE49-F238E27FC236}">
                <a16:creationId xmlns:a16="http://schemas.microsoft.com/office/drawing/2014/main" id="{005A7EC0-47A9-B01F-116F-6035BCD2C2CA}"/>
              </a:ext>
            </a:extLst>
          </p:cNvPr>
          <p:cNvSpPr>
            <a:spLocks noGrp="1"/>
          </p:cNvSpPr>
          <p:nvPr>
            <p:ph type="body" sz="quarter" idx="39"/>
          </p:nvPr>
        </p:nvSpPr>
        <p:spPr>
          <a:xfrm>
            <a:off x="11588664" y="357645"/>
            <a:ext cx="127000" cy="125999"/>
          </a:xfrm>
        </p:spPr>
        <p:txBody>
          <a:bodyPr/>
          <a:lstStyle/>
          <a:p>
            <a:endParaRPr lang="en-US"/>
          </a:p>
        </p:txBody>
      </p:sp>
      <p:sp>
        <p:nvSpPr>
          <p:cNvPr id="143" name="Text Placeholder 62">
            <a:extLst>
              <a:ext uri="{FF2B5EF4-FFF2-40B4-BE49-F238E27FC236}">
                <a16:creationId xmlns:a16="http://schemas.microsoft.com/office/drawing/2014/main" id="{7C518D6C-E0DA-98E4-5B8E-5EDB432A095D}"/>
              </a:ext>
            </a:extLst>
          </p:cNvPr>
          <p:cNvSpPr>
            <a:spLocks noGrp="1"/>
          </p:cNvSpPr>
          <p:nvPr>
            <p:ph type="body" sz="quarter" idx="40"/>
          </p:nvPr>
        </p:nvSpPr>
        <p:spPr>
          <a:xfrm>
            <a:off x="11760200" y="357645"/>
            <a:ext cx="127000" cy="125999"/>
          </a:xfrm>
        </p:spPr>
        <p:txBody>
          <a:bodyPr/>
          <a:lstStyle/>
          <a:p>
            <a:endParaRPr lang="en-US"/>
          </a:p>
        </p:txBody>
      </p:sp>
      <p:pic>
        <p:nvPicPr>
          <p:cNvPr id="3" name="Picture 2">
            <a:extLst>
              <a:ext uri="{FF2B5EF4-FFF2-40B4-BE49-F238E27FC236}">
                <a16:creationId xmlns:a16="http://schemas.microsoft.com/office/drawing/2014/main" id="{D20588BF-DB99-D5DF-0A47-79D4024CD59B}"/>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9557721" y="3062677"/>
            <a:ext cx="2634279" cy="3795323"/>
          </a:xfrm>
          <a:prstGeom prst="rect">
            <a:avLst/>
          </a:prstGeom>
        </p:spPr>
      </p:pic>
      <p:sp>
        <p:nvSpPr>
          <p:cNvPr id="2" name="Rectangle: Rounded Corners 6">
            <a:extLst>
              <a:ext uri="{FF2B5EF4-FFF2-40B4-BE49-F238E27FC236}">
                <a16:creationId xmlns:a16="http://schemas.microsoft.com/office/drawing/2014/main" id="{2C315AFB-8E65-2DA9-A6FA-A59D9C1E0DEA}"/>
              </a:ext>
              <a:ext uri="{C183D7F6-B498-43B3-948B-1728B52AA6E4}">
                <adec:decorative xmlns:adec="http://schemas.microsoft.com/office/drawing/2017/decorative" val="1"/>
              </a:ext>
            </a:extLst>
          </p:cNvPr>
          <p:cNvSpPr/>
          <p:nvPr/>
        </p:nvSpPr>
        <p:spPr bwMode="auto">
          <a:xfrm>
            <a:off x="576356" y="1134767"/>
            <a:ext cx="659514" cy="216000"/>
          </a:xfrm>
          <a:prstGeom prst="roundRect">
            <a:avLst>
              <a:gd name="adj" fmla="val 50000"/>
            </a:avLst>
          </a:prstGeom>
          <a:solidFill>
            <a:srgbClr val="FFA38B"/>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Benefits</a:t>
            </a:r>
          </a:p>
        </p:txBody>
      </p:sp>
      <p:grpSp>
        <p:nvGrpSpPr>
          <p:cNvPr id="5" name="Group 4">
            <a:extLst>
              <a:ext uri="{FF2B5EF4-FFF2-40B4-BE49-F238E27FC236}">
                <a16:creationId xmlns:a16="http://schemas.microsoft.com/office/drawing/2014/main" id="{B6233E52-4D4C-B573-A090-6BE08E0F4A53}"/>
              </a:ext>
            </a:extLst>
          </p:cNvPr>
          <p:cNvGrpSpPr/>
          <p:nvPr/>
        </p:nvGrpSpPr>
        <p:grpSpPr>
          <a:xfrm>
            <a:off x="1286540" y="1134767"/>
            <a:ext cx="1630867" cy="215999"/>
            <a:chOff x="1372194" y="969899"/>
            <a:chExt cx="1630867" cy="215999"/>
          </a:xfrm>
        </p:grpSpPr>
        <p:sp>
          <p:nvSpPr>
            <p:cNvPr id="17" name="Rectangle: Rounded Corners 6">
              <a:extLst>
                <a:ext uri="{FF2B5EF4-FFF2-40B4-BE49-F238E27FC236}">
                  <a16:creationId xmlns:a16="http://schemas.microsoft.com/office/drawing/2014/main" id="{F332B8FC-9EBD-F2D7-7267-4D6F94D844E7}"/>
                </a:ext>
                <a:ext uri="{C183D7F6-B498-43B3-948B-1728B52AA6E4}">
                  <adec:decorative xmlns:adec="http://schemas.microsoft.com/office/drawing/2017/decorative" val="1"/>
                </a:ext>
              </a:extLst>
            </p:cNvPr>
            <p:cNvSpPr/>
            <p:nvPr/>
          </p:nvSpPr>
          <p:spPr bwMode="auto">
            <a:xfrm>
              <a:off x="1372194" y="969899"/>
              <a:ext cx="1630867" cy="215999"/>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~2 hours saved per week</a:t>
              </a:r>
            </a:p>
          </p:txBody>
        </p:sp>
        <p:pic>
          <p:nvPicPr>
            <p:cNvPr id="18" name="Graphic 17">
              <a:extLst>
                <a:ext uri="{FF2B5EF4-FFF2-40B4-BE49-F238E27FC236}">
                  <a16:creationId xmlns:a16="http://schemas.microsoft.com/office/drawing/2014/main" id="{CD02D8A2-3139-0E46-B8E4-B73983DC4A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21924" y="1005899"/>
              <a:ext cx="144000" cy="144000"/>
            </a:xfrm>
            <a:prstGeom prst="rect">
              <a:avLst/>
            </a:prstGeom>
          </p:spPr>
        </p:pic>
      </p:grpSp>
      <p:grpSp>
        <p:nvGrpSpPr>
          <p:cNvPr id="19" name="Group 18">
            <a:extLst>
              <a:ext uri="{FF2B5EF4-FFF2-40B4-BE49-F238E27FC236}">
                <a16:creationId xmlns:a16="http://schemas.microsoft.com/office/drawing/2014/main" id="{38C13087-9A6C-1B59-30D6-BAAEEB7ED41D}"/>
              </a:ext>
            </a:extLst>
          </p:cNvPr>
          <p:cNvGrpSpPr/>
          <p:nvPr/>
        </p:nvGrpSpPr>
        <p:grpSpPr>
          <a:xfrm>
            <a:off x="5811653" y="1134767"/>
            <a:ext cx="2325078" cy="216000"/>
            <a:chOff x="6235579" y="969899"/>
            <a:chExt cx="2325078" cy="216000"/>
          </a:xfrm>
        </p:grpSpPr>
        <p:sp>
          <p:nvSpPr>
            <p:cNvPr id="20" name="Rectangle: Rounded Corners 6">
              <a:extLst>
                <a:ext uri="{FF2B5EF4-FFF2-40B4-BE49-F238E27FC236}">
                  <a16:creationId xmlns:a16="http://schemas.microsoft.com/office/drawing/2014/main" id="{90D2C3E0-2EA9-22E3-0EE4-2A3DABDB0A65}"/>
                </a:ext>
                <a:ext uri="{C183D7F6-B498-43B3-948B-1728B52AA6E4}">
                  <adec:decorative xmlns:adec="http://schemas.microsoft.com/office/drawing/2017/decorative" val="1"/>
                </a:ext>
              </a:extLst>
            </p:cNvPr>
            <p:cNvSpPr/>
            <p:nvPr/>
          </p:nvSpPr>
          <p:spPr bwMode="auto">
            <a:xfrm>
              <a:off x="6235579" y="969899"/>
              <a:ext cx="2325078"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Better communication with colleagues</a:t>
              </a:r>
            </a:p>
          </p:txBody>
        </p:sp>
        <p:pic>
          <p:nvPicPr>
            <p:cNvPr id="21" name="Graphic 20">
              <a:extLst>
                <a:ext uri="{FF2B5EF4-FFF2-40B4-BE49-F238E27FC236}">
                  <a16:creationId xmlns:a16="http://schemas.microsoft.com/office/drawing/2014/main" id="{8F49E7D6-E342-2285-EF93-62BF3352BD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82712" y="1005899"/>
              <a:ext cx="144000" cy="144000"/>
            </a:xfrm>
            <a:prstGeom prst="rect">
              <a:avLst/>
            </a:prstGeom>
          </p:spPr>
        </p:pic>
      </p:grpSp>
      <p:grpSp>
        <p:nvGrpSpPr>
          <p:cNvPr id="22" name="Group 21">
            <a:extLst>
              <a:ext uri="{FF2B5EF4-FFF2-40B4-BE49-F238E27FC236}">
                <a16:creationId xmlns:a16="http://schemas.microsoft.com/office/drawing/2014/main" id="{1A414C37-59C6-ABB0-0DF0-9E9675361FE5}"/>
              </a:ext>
            </a:extLst>
          </p:cNvPr>
          <p:cNvGrpSpPr/>
          <p:nvPr/>
        </p:nvGrpSpPr>
        <p:grpSpPr>
          <a:xfrm>
            <a:off x="2965391" y="1134767"/>
            <a:ext cx="2795593" cy="216000"/>
            <a:chOff x="3133720" y="969899"/>
            <a:chExt cx="2795593" cy="216000"/>
          </a:xfrm>
        </p:grpSpPr>
        <p:sp>
          <p:nvSpPr>
            <p:cNvPr id="23" name="Rectangle: Rounded Corners 6">
              <a:extLst>
                <a:ext uri="{FF2B5EF4-FFF2-40B4-BE49-F238E27FC236}">
                  <a16:creationId xmlns:a16="http://schemas.microsoft.com/office/drawing/2014/main" id="{DED865A9-24DB-70DA-6439-D6793C9DE91C}"/>
                </a:ext>
                <a:ext uri="{C183D7F6-B498-43B3-948B-1728B52AA6E4}">
                  <adec:decorative xmlns:adec="http://schemas.microsoft.com/office/drawing/2017/decorative" val="1"/>
                </a:ext>
              </a:extLst>
            </p:cNvPr>
            <p:cNvSpPr/>
            <p:nvPr/>
          </p:nvSpPr>
          <p:spPr bwMode="auto">
            <a:xfrm>
              <a:off x="3133720" y="969899"/>
              <a:ext cx="2795593"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Areas of investment: higher priority projects</a:t>
              </a:r>
            </a:p>
          </p:txBody>
        </p:sp>
        <p:pic>
          <p:nvPicPr>
            <p:cNvPr id="24" name="Graphic 23">
              <a:extLst>
                <a:ext uri="{FF2B5EF4-FFF2-40B4-BE49-F238E27FC236}">
                  <a16:creationId xmlns:a16="http://schemas.microsoft.com/office/drawing/2014/main" id="{667A67DA-B4FA-D490-F70F-49275A0666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93555" y="1005899"/>
              <a:ext cx="144000" cy="144000"/>
            </a:xfrm>
            <a:prstGeom prst="rect">
              <a:avLst/>
            </a:prstGeom>
          </p:spPr>
        </p:pic>
      </p:grpSp>
    </p:spTree>
    <p:extLst>
      <p:ext uri="{BB962C8B-B14F-4D97-AF65-F5344CB8AC3E}">
        <p14:creationId xmlns:p14="http://schemas.microsoft.com/office/powerpoint/2010/main" val="3321554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1FF14E51-4D67-2D84-752D-29BBCCE62A1F}"/>
              </a:ext>
            </a:extLst>
          </p:cNvPr>
          <p:cNvSpPr>
            <a:spLocks noGrp="1"/>
          </p:cNvSpPr>
          <p:nvPr>
            <p:ph type="title"/>
          </p:nvPr>
        </p:nvSpPr>
        <p:spPr>
          <a:xfrm>
            <a:off x="584200" y="387766"/>
            <a:ext cx="5672544" cy="263149"/>
          </a:xfrm>
        </p:spPr>
        <p:txBody>
          <a:bodyPr/>
          <a:lstStyle/>
          <a:p>
            <a:r>
              <a:rPr lang="en-GB"/>
              <a:t>A day in the life of a Business Manager</a:t>
            </a:r>
          </a:p>
        </p:txBody>
      </p:sp>
      <p:sp>
        <p:nvSpPr>
          <p:cNvPr id="37" name="Text Placeholder 36">
            <a:extLst>
              <a:ext uri="{FF2B5EF4-FFF2-40B4-BE49-F238E27FC236}">
                <a16:creationId xmlns:a16="http://schemas.microsoft.com/office/drawing/2014/main" id="{D54D5AEF-7BF4-95F3-079D-80ACBE6DEFE3}"/>
              </a:ext>
            </a:extLst>
          </p:cNvPr>
          <p:cNvSpPr>
            <a:spLocks noGrp="1"/>
          </p:cNvSpPr>
          <p:nvPr>
            <p:ph type="body" sz="quarter" idx="10"/>
          </p:nvPr>
        </p:nvSpPr>
        <p:spPr>
          <a:xfrm>
            <a:off x="570453" y="6490609"/>
            <a:ext cx="9597418" cy="215444"/>
          </a:xfrm>
        </p:spPr>
        <p:txBody>
          <a:body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59" name="Text Placeholder 58">
            <a:extLst>
              <a:ext uri="{FF2B5EF4-FFF2-40B4-BE49-F238E27FC236}">
                <a16:creationId xmlns:a16="http://schemas.microsoft.com/office/drawing/2014/main" id="{CC51BC74-C3A6-6886-32E6-32DD8AAC1521}"/>
              </a:ext>
            </a:extLst>
          </p:cNvPr>
          <p:cNvSpPr>
            <a:spLocks noGrp="1"/>
          </p:cNvSpPr>
          <p:nvPr>
            <p:ph type="body" sz="quarter" idx="17"/>
          </p:nvPr>
        </p:nvSpPr>
        <p:spPr>
          <a:xfrm>
            <a:off x="6519107" y="521099"/>
            <a:ext cx="3599821" cy="338554"/>
          </a:xfrm>
        </p:spPr>
        <p:txBody>
          <a:bodyPr vert="horz" wrap="square" lIns="0" tIns="0" rIns="0" bIns="0" rtlCol="0" anchor="t">
            <a:spAutoFit/>
          </a:bodyPr>
          <a:lstStyle/>
          <a:p>
            <a:r>
              <a:rPr lang="en-GB">
                <a:latin typeface="Segoe UI Semibold"/>
                <a:cs typeface="Segoe UI Semibold"/>
              </a:rPr>
              <a:t>Copilot for Microsoft 365</a:t>
            </a:r>
            <a:endParaRPr lang="en-GB" b="0">
              <a:solidFill>
                <a:srgbClr val="000000"/>
              </a:solidFill>
              <a:latin typeface="Segoe UI Semibold"/>
              <a:cs typeface="Segoe UI Semibold"/>
            </a:endParaRPr>
          </a:p>
          <a:p>
            <a:endParaRPr lang="en-GB"/>
          </a:p>
        </p:txBody>
      </p:sp>
      <p:sp>
        <p:nvSpPr>
          <p:cNvPr id="77" name="Text Placeholder 76">
            <a:extLst>
              <a:ext uri="{FF2B5EF4-FFF2-40B4-BE49-F238E27FC236}">
                <a16:creationId xmlns:a16="http://schemas.microsoft.com/office/drawing/2014/main" id="{FD930FE2-B79D-3FDD-16CC-838D15303AB3}"/>
              </a:ext>
            </a:extLst>
          </p:cNvPr>
          <p:cNvSpPr>
            <a:spLocks noGrp="1"/>
          </p:cNvSpPr>
          <p:nvPr>
            <p:ph type="body" sz="quarter" idx="37"/>
          </p:nvPr>
        </p:nvSpPr>
        <p:spPr/>
        <p:txBody>
          <a:bodyPr vert="horz" wrap="square" lIns="0" tIns="0" rIns="0" bIns="0" rtlCol="0" anchor="t">
            <a:spAutoFit/>
          </a:bodyPr>
          <a:lstStyle/>
          <a:p>
            <a:r>
              <a:rPr lang="en-GB" dirty="0">
                <a:latin typeface="Segoe UI Semibold"/>
                <a:cs typeface="Segoe UI Semibold"/>
              </a:rPr>
              <a:t>Get started</a:t>
            </a:r>
            <a:endParaRPr lang="en-US" dirty="0"/>
          </a:p>
        </p:txBody>
      </p:sp>
      <p:sp>
        <p:nvSpPr>
          <p:cNvPr id="83" name="Text Placeholder 39">
            <a:extLst>
              <a:ext uri="{FF2B5EF4-FFF2-40B4-BE49-F238E27FC236}">
                <a16:creationId xmlns:a16="http://schemas.microsoft.com/office/drawing/2014/main" id="{E3F9C5FD-193F-0E9D-DD11-B89B920FFBAF}"/>
              </a:ext>
            </a:extLst>
          </p:cNvPr>
          <p:cNvSpPr>
            <a:spLocks noGrp="1"/>
          </p:cNvSpPr>
          <p:nvPr>
            <p:ph type="body" sz="quarter" idx="11"/>
          </p:nvPr>
        </p:nvSpPr>
        <p:spPr>
          <a:xfrm>
            <a:off x="584200" y="1593881"/>
            <a:ext cx="976461" cy="345600"/>
          </a:xfrm>
        </p:spPr>
        <p:txBody>
          <a:bodyPr/>
          <a:lstStyle/>
          <a:p>
            <a:r>
              <a:rPr lang="en-US"/>
              <a:t>8:00 am</a:t>
            </a:r>
          </a:p>
        </p:txBody>
      </p:sp>
      <p:sp>
        <p:nvSpPr>
          <p:cNvPr id="84" name="Text Placeholder 40">
            <a:extLst>
              <a:ext uri="{FF2B5EF4-FFF2-40B4-BE49-F238E27FC236}">
                <a16:creationId xmlns:a16="http://schemas.microsoft.com/office/drawing/2014/main" id="{1B262EA6-33C0-26A4-9025-3154F01173F9}"/>
              </a:ext>
            </a:extLst>
          </p:cNvPr>
          <p:cNvSpPr>
            <a:spLocks noGrp="1"/>
          </p:cNvSpPr>
          <p:nvPr>
            <p:ph type="body" sz="quarter" idx="18"/>
          </p:nvPr>
        </p:nvSpPr>
        <p:spPr>
          <a:xfrm>
            <a:off x="584200" y="2032188"/>
            <a:ext cx="2808000" cy="626701"/>
          </a:xfrm>
        </p:spPr>
        <p:txBody>
          <a:bodyPr/>
          <a:lstStyle/>
          <a:p>
            <a:r>
              <a:rPr lang="en-GB"/>
              <a:t>Daichi works within a global team. He catches up on activity from overnight, specifically urgent items from stake holders. He uses Copilot</a:t>
            </a:r>
            <a:r>
              <a:rPr lang="en-GB" baseline="30000"/>
              <a:t>2</a:t>
            </a:r>
            <a:r>
              <a:rPr lang="en-GB"/>
              <a:t> to summarize emails and alert him to any actions</a:t>
            </a:r>
          </a:p>
        </p:txBody>
      </p:sp>
      <p:sp>
        <p:nvSpPr>
          <p:cNvPr id="85" name="Text Placeholder 41">
            <a:extLst>
              <a:ext uri="{FF2B5EF4-FFF2-40B4-BE49-F238E27FC236}">
                <a16:creationId xmlns:a16="http://schemas.microsoft.com/office/drawing/2014/main" id="{0307B065-012C-00AC-34CE-8F6D56DBA722}"/>
              </a:ext>
            </a:extLst>
          </p:cNvPr>
          <p:cNvSpPr>
            <a:spLocks noGrp="1"/>
          </p:cNvSpPr>
          <p:nvPr>
            <p:ph type="body" sz="quarter" idx="21"/>
          </p:nvPr>
        </p:nvSpPr>
        <p:spPr>
          <a:xfrm>
            <a:off x="584200" y="3208260"/>
            <a:ext cx="2808000" cy="626701"/>
          </a:xfrm>
        </p:spPr>
        <p:txBody>
          <a:bodyPr/>
          <a:lstStyle/>
          <a:p>
            <a:r>
              <a:rPr lang="en-GB" b="1" kern="0">
                <a:solidFill>
                  <a:srgbClr val="1A1A1A"/>
                </a:solidFill>
                <a:latin typeface="Segoe UI"/>
                <a:cs typeface="+mn-cs"/>
              </a:rPr>
              <a:t>Summarize this thread </a:t>
            </a:r>
            <a:r>
              <a:rPr lang="en-GB"/>
              <a:t>calling out where my name was mentioned and any action items for me.</a:t>
            </a:r>
          </a:p>
        </p:txBody>
      </p:sp>
      <p:sp>
        <p:nvSpPr>
          <p:cNvPr id="86" name="Text Placeholder 42">
            <a:extLst>
              <a:ext uri="{FF2B5EF4-FFF2-40B4-BE49-F238E27FC236}">
                <a16:creationId xmlns:a16="http://schemas.microsoft.com/office/drawing/2014/main" id="{7EA22786-5A96-B18A-829F-710559FD954B}"/>
              </a:ext>
            </a:extLst>
          </p:cNvPr>
          <p:cNvSpPr>
            <a:spLocks noGrp="1"/>
          </p:cNvSpPr>
          <p:nvPr>
            <p:ph type="body" sz="quarter" idx="22"/>
          </p:nvPr>
        </p:nvSpPr>
        <p:spPr>
          <a:xfrm>
            <a:off x="3776898" y="1593881"/>
            <a:ext cx="976461" cy="345600"/>
          </a:xfrm>
        </p:spPr>
        <p:txBody>
          <a:bodyPr/>
          <a:lstStyle/>
          <a:p>
            <a:r>
              <a:rPr lang="en-US"/>
              <a:t>8:15 am</a:t>
            </a:r>
          </a:p>
        </p:txBody>
      </p:sp>
      <p:sp>
        <p:nvSpPr>
          <p:cNvPr id="87" name="Text Placeholder 43">
            <a:extLst>
              <a:ext uri="{FF2B5EF4-FFF2-40B4-BE49-F238E27FC236}">
                <a16:creationId xmlns:a16="http://schemas.microsoft.com/office/drawing/2014/main" id="{9ADC9812-B166-B4B4-6FF7-A310B72E5953}"/>
              </a:ext>
            </a:extLst>
          </p:cNvPr>
          <p:cNvSpPr>
            <a:spLocks noGrp="1"/>
          </p:cNvSpPr>
          <p:nvPr>
            <p:ph type="body" sz="quarter" idx="23"/>
          </p:nvPr>
        </p:nvSpPr>
        <p:spPr>
          <a:xfrm>
            <a:off x="3741864" y="2067222"/>
            <a:ext cx="3018206" cy="617942"/>
          </a:xfrm>
        </p:spPr>
        <p:txBody>
          <a:bodyPr vert="horz" wrap="square" lIns="90000" tIns="36000" rIns="90000" bIns="36000" rtlCol="0" anchor="t">
            <a:noAutofit/>
          </a:bodyPr>
          <a:lstStyle/>
          <a:p>
            <a:r>
              <a:rPr lang="en-GB" dirty="0">
                <a:cs typeface="Segoe UI"/>
              </a:rPr>
              <a:t>He optimizes his calendar for the week ahead.  He asks Copilot</a:t>
            </a:r>
            <a:r>
              <a:rPr lang="en-GB" baseline="30000" dirty="0"/>
              <a:t>2</a:t>
            </a:r>
            <a:r>
              <a:rPr lang="en-GB" dirty="0">
                <a:cs typeface="Segoe UI"/>
              </a:rPr>
              <a:t> to categorize his meetings. This quickly allows him to see if his time allocation aligns with this week’s priorities and adjust if needed. </a:t>
            </a:r>
          </a:p>
        </p:txBody>
      </p:sp>
      <p:sp>
        <p:nvSpPr>
          <p:cNvPr id="88" name="Text Placeholder 44">
            <a:extLst>
              <a:ext uri="{FF2B5EF4-FFF2-40B4-BE49-F238E27FC236}">
                <a16:creationId xmlns:a16="http://schemas.microsoft.com/office/drawing/2014/main" id="{B783770D-8E95-7E88-A212-35E00F01235C}"/>
              </a:ext>
            </a:extLst>
          </p:cNvPr>
          <p:cNvSpPr>
            <a:spLocks noGrp="1"/>
          </p:cNvSpPr>
          <p:nvPr>
            <p:ph type="body" sz="quarter" idx="24"/>
          </p:nvPr>
        </p:nvSpPr>
        <p:spPr>
          <a:xfrm>
            <a:off x="3719286" y="3208260"/>
            <a:ext cx="2808000" cy="626701"/>
          </a:xfrm>
        </p:spPr>
        <p:txBody>
          <a:bodyPr/>
          <a:lstStyle/>
          <a:p>
            <a:r>
              <a:rPr lang="en-GB" b="1" kern="0">
                <a:solidFill>
                  <a:srgbClr val="1A1A1A"/>
                </a:solidFill>
                <a:latin typeface="Segoe UI"/>
                <a:cs typeface="+mn-cs"/>
              </a:rPr>
              <a:t>Review upcoming calendar events </a:t>
            </a:r>
            <a:r>
              <a:rPr lang="en-GB"/>
              <a:t>and make sure they align with your core priorities. </a:t>
            </a:r>
            <a:endParaRPr lang="en-US"/>
          </a:p>
        </p:txBody>
      </p:sp>
      <p:sp>
        <p:nvSpPr>
          <p:cNvPr id="89" name="Text Placeholder 45">
            <a:extLst>
              <a:ext uri="{FF2B5EF4-FFF2-40B4-BE49-F238E27FC236}">
                <a16:creationId xmlns:a16="http://schemas.microsoft.com/office/drawing/2014/main" id="{7C68DE38-6823-D32E-CA07-2D689E509290}"/>
              </a:ext>
            </a:extLst>
          </p:cNvPr>
          <p:cNvSpPr>
            <a:spLocks noGrp="1"/>
          </p:cNvSpPr>
          <p:nvPr>
            <p:ph type="body" sz="quarter" idx="25"/>
          </p:nvPr>
        </p:nvSpPr>
        <p:spPr>
          <a:xfrm>
            <a:off x="6969595" y="1593881"/>
            <a:ext cx="976461" cy="345600"/>
          </a:xfrm>
        </p:spPr>
        <p:txBody>
          <a:bodyPr/>
          <a:lstStyle/>
          <a:p>
            <a:r>
              <a:rPr lang="en-US"/>
              <a:t>9:00 am</a:t>
            </a:r>
          </a:p>
        </p:txBody>
      </p:sp>
      <p:sp>
        <p:nvSpPr>
          <p:cNvPr id="91" name="Text Placeholder 46">
            <a:extLst>
              <a:ext uri="{FF2B5EF4-FFF2-40B4-BE49-F238E27FC236}">
                <a16:creationId xmlns:a16="http://schemas.microsoft.com/office/drawing/2014/main" id="{09B30755-8377-0A39-0449-C94CD28F3AC5}"/>
              </a:ext>
            </a:extLst>
          </p:cNvPr>
          <p:cNvSpPr>
            <a:spLocks noGrp="1"/>
          </p:cNvSpPr>
          <p:nvPr>
            <p:ph type="body" sz="quarter" idx="26"/>
          </p:nvPr>
        </p:nvSpPr>
        <p:spPr>
          <a:xfrm>
            <a:off x="6969595" y="2032188"/>
            <a:ext cx="2808000" cy="626701"/>
          </a:xfrm>
        </p:spPr>
        <p:txBody>
          <a:bodyPr/>
          <a:lstStyle/>
          <a:p>
            <a:r>
              <a:rPr lang="en-GB"/>
              <a:t>Daichi prepares for his first meeting.  He asks Copilot</a:t>
            </a:r>
            <a:r>
              <a:rPr lang="en-GB" baseline="30000"/>
              <a:t>2</a:t>
            </a:r>
            <a:r>
              <a:rPr lang="en-GB"/>
              <a:t> to summarize the document attached to the invite and look across past emails, meetings, and files. ​</a:t>
            </a:r>
          </a:p>
        </p:txBody>
      </p:sp>
      <p:sp>
        <p:nvSpPr>
          <p:cNvPr id="92" name="Text Placeholder 47">
            <a:extLst>
              <a:ext uri="{FF2B5EF4-FFF2-40B4-BE49-F238E27FC236}">
                <a16:creationId xmlns:a16="http://schemas.microsoft.com/office/drawing/2014/main" id="{27E5A6BC-F60B-EEBF-0BF7-3848F856B23D}"/>
              </a:ext>
            </a:extLst>
          </p:cNvPr>
          <p:cNvSpPr>
            <a:spLocks noGrp="1"/>
          </p:cNvSpPr>
          <p:nvPr>
            <p:ph type="body" sz="quarter" idx="27"/>
          </p:nvPr>
        </p:nvSpPr>
        <p:spPr>
          <a:xfrm>
            <a:off x="6969595" y="3208260"/>
            <a:ext cx="2808000" cy="626701"/>
          </a:xfrm>
        </p:spPr>
        <p:txBody>
          <a:bodyPr/>
          <a:lstStyle/>
          <a:p>
            <a:r>
              <a:rPr lang="en-GB" b="1" kern="0">
                <a:solidFill>
                  <a:srgbClr val="1A1A1A"/>
                </a:solidFill>
                <a:latin typeface="Segoe UI"/>
                <a:cs typeface="+mn-cs"/>
              </a:rPr>
              <a:t>Summarize documents and past activities </a:t>
            </a:r>
            <a:r>
              <a:rPr lang="en-GB"/>
              <a:t>to fully prepare for upcoming meetings. </a:t>
            </a:r>
            <a:endParaRPr lang="en-US"/>
          </a:p>
        </p:txBody>
      </p:sp>
      <p:sp>
        <p:nvSpPr>
          <p:cNvPr id="93" name="Text Placeholder 48">
            <a:extLst>
              <a:ext uri="{FF2B5EF4-FFF2-40B4-BE49-F238E27FC236}">
                <a16:creationId xmlns:a16="http://schemas.microsoft.com/office/drawing/2014/main" id="{F580303F-914B-52A9-2C14-6E5B7DB0C8E3}"/>
              </a:ext>
            </a:extLst>
          </p:cNvPr>
          <p:cNvSpPr>
            <a:spLocks noGrp="1"/>
          </p:cNvSpPr>
          <p:nvPr>
            <p:ph type="body" sz="quarter" idx="28"/>
          </p:nvPr>
        </p:nvSpPr>
        <p:spPr>
          <a:xfrm>
            <a:off x="584200" y="4053821"/>
            <a:ext cx="976461" cy="345600"/>
          </a:xfrm>
        </p:spPr>
        <p:txBody>
          <a:bodyPr/>
          <a:lstStyle/>
          <a:p>
            <a:r>
              <a:rPr lang="en-US"/>
              <a:t>4:00 pm</a:t>
            </a:r>
          </a:p>
        </p:txBody>
      </p:sp>
      <p:sp>
        <p:nvSpPr>
          <p:cNvPr id="94" name="Text Placeholder 49">
            <a:extLst>
              <a:ext uri="{FF2B5EF4-FFF2-40B4-BE49-F238E27FC236}">
                <a16:creationId xmlns:a16="http://schemas.microsoft.com/office/drawing/2014/main" id="{37513C09-31D7-8203-063B-6199118C485D}"/>
              </a:ext>
            </a:extLst>
          </p:cNvPr>
          <p:cNvSpPr>
            <a:spLocks noGrp="1"/>
          </p:cNvSpPr>
          <p:nvPr>
            <p:ph type="body" sz="quarter" idx="29"/>
          </p:nvPr>
        </p:nvSpPr>
        <p:spPr>
          <a:xfrm>
            <a:off x="584200" y="4488366"/>
            <a:ext cx="2808000" cy="626701"/>
          </a:xfrm>
        </p:spPr>
        <p:txBody>
          <a:bodyPr/>
          <a:lstStyle/>
          <a:p>
            <a:r>
              <a:rPr lang="en-GB"/>
              <a:t>Daichi responds to emails and Teams messages using Copilot in Outlook to help him draft his content tailored to a specified tone, length and sentiment.</a:t>
            </a:r>
          </a:p>
        </p:txBody>
      </p:sp>
      <p:sp>
        <p:nvSpPr>
          <p:cNvPr id="95" name="Text Placeholder 50">
            <a:extLst>
              <a:ext uri="{FF2B5EF4-FFF2-40B4-BE49-F238E27FC236}">
                <a16:creationId xmlns:a16="http://schemas.microsoft.com/office/drawing/2014/main" id="{8143542E-7931-CF3D-8AC2-65FA0F9E0237}"/>
              </a:ext>
            </a:extLst>
          </p:cNvPr>
          <p:cNvSpPr>
            <a:spLocks noGrp="1"/>
          </p:cNvSpPr>
          <p:nvPr>
            <p:ph type="body" sz="quarter" idx="30"/>
          </p:nvPr>
        </p:nvSpPr>
        <p:spPr>
          <a:xfrm>
            <a:off x="584200" y="5641938"/>
            <a:ext cx="2808000" cy="626701"/>
          </a:xfrm>
        </p:spPr>
        <p:txBody>
          <a:bodyPr/>
          <a:lstStyle/>
          <a:p>
            <a:r>
              <a:rPr lang="en-GB" b="1" kern="0">
                <a:solidFill>
                  <a:srgbClr val="1A1A1A"/>
                </a:solidFill>
                <a:latin typeface="Segoe UI"/>
                <a:cs typeface="+mn-cs"/>
              </a:rPr>
              <a:t>Automate drafting of emails </a:t>
            </a:r>
            <a:r>
              <a:rPr lang="en-GB"/>
              <a:t>and use Copilot to revise the tone based on the customer situation</a:t>
            </a:r>
          </a:p>
        </p:txBody>
      </p:sp>
      <p:sp>
        <p:nvSpPr>
          <p:cNvPr id="96" name="Text Placeholder 51">
            <a:extLst>
              <a:ext uri="{FF2B5EF4-FFF2-40B4-BE49-F238E27FC236}">
                <a16:creationId xmlns:a16="http://schemas.microsoft.com/office/drawing/2014/main" id="{ACFF478C-8D05-7214-732C-D50FA123FD88}"/>
              </a:ext>
            </a:extLst>
          </p:cNvPr>
          <p:cNvSpPr>
            <a:spLocks noGrp="1"/>
          </p:cNvSpPr>
          <p:nvPr>
            <p:ph type="body" sz="quarter" idx="31"/>
          </p:nvPr>
        </p:nvSpPr>
        <p:spPr>
          <a:xfrm>
            <a:off x="3776898" y="4053821"/>
            <a:ext cx="976461" cy="345600"/>
          </a:xfrm>
        </p:spPr>
        <p:txBody>
          <a:bodyPr/>
          <a:lstStyle/>
          <a:p>
            <a:r>
              <a:rPr lang="en-US"/>
              <a:t>2:00 pm</a:t>
            </a:r>
          </a:p>
        </p:txBody>
      </p:sp>
      <p:sp>
        <p:nvSpPr>
          <p:cNvPr id="97" name="Text Placeholder 52">
            <a:extLst>
              <a:ext uri="{FF2B5EF4-FFF2-40B4-BE49-F238E27FC236}">
                <a16:creationId xmlns:a16="http://schemas.microsoft.com/office/drawing/2014/main" id="{5198ACFA-EB97-189E-10F5-3275ACA8D5E6}"/>
              </a:ext>
            </a:extLst>
          </p:cNvPr>
          <p:cNvSpPr>
            <a:spLocks noGrp="1"/>
          </p:cNvSpPr>
          <p:nvPr>
            <p:ph type="body" sz="quarter" idx="32"/>
          </p:nvPr>
        </p:nvSpPr>
        <p:spPr>
          <a:xfrm>
            <a:off x="3733105" y="4488366"/>
            <a:ext cx="3167103" cy="626701"/>
          </a:xfrm>
        </p:spPr>
        <p:txBody>
          <a:bodyPr vert="horz" wrap="square" lIns="90000" tIns="36000" rIns="90000" bIns="36000" rtlCol="0" anchor="t">
            <a:normAutofit/>
          </a:bodyPr>
          <a:lstStyle/>
          <a:p>
            <a:r>
              <a:rPr lang="en-GB">
                <a:cs typeface="Segoe UI"/>
              </a:rPr>
              <a:t>Daichi puts together a briefing document based on the Customer &amp; Project information.​  He uses Copilot</a:t>
            </a:r>
            <a:r>
              <a:rPr lang="en-GB" baseline="30000"/>
              <a:t>2</a:t>
            </a:r>
            <a:r>
              <a:rPr lang="en-GB">
                <a:cs typeface="Segoe UI"/>
              </a:rPr>
              <a:t> to research the most recent presentations by the company CEO and cross reference to competitors.</a:t>
            </a:r>
          </a:p>
        </p:txBody>
      </p:sp>
      <p:sp>
        <p:nvSpPr>
          <p:cNvPr id="98" name="Text Placeholder 53">
            <a:extLst>
              <a:ext uri="{FF2B5EF4-FFF2-40B4-BE49-F238E27FC236}">
                <a16:creationId xmlns:a16="http://schemas.microsoft.com/office/drawing/2014/main" id="{101C3D53-067B-3FDC-84CD-3A67BCE60221}"/>
              </a:ext>
            </a:extLst>
          </p:cNvPr>
          <p:cNvSpPr>
            <a:spLocks noGrp="1"/>
          </p:cNvSpPr>
          <p:nvPr>
            <p:ph type="body" sz="quarter" idx="33"/>
          </p:nvPr>
        </p:nvSpPr>
        <p:spPr>
          <a:xfrm>
            <a:off x="3719286" y="5641938"/>
            <a:ext cx="2808000" cy="626701"/>
          </a:xfrm>
        </p:spPr>
        <p:txBody>
          <a:bodyPr/>
          <a:lstStyle/>
          <a:p>
            <a:r>
              <a:rPr lang="en-GB" b="1" kern="0">
                <a:solidFill>
                  <a:srgbClr val="1A1A1A"/>
                </a:solidFill>
                <a:latin typeface="Segoe UI"/>
                <a:cs typeface="+mn-cs"/>
              </a:rPr>
              <a:t>Identify key data points </a:t>
            </a:r>
            <a:r>
              <a:rPr lang="en-GB"/>
              <a:t>across multiple documents, external web content, and financial records (e.g., fund balances) quickly and accurately.</a:t>
            </a:r>
          </a:p>
        </p:txBody>
      </p:sp>
      <p:sp>
        <p:nvSpPr>
          <p:cNvPr id="99" name="Text Placeholder 54">
            <a:extLst>
              <a:ext uri="{FF2B5EF4-FFF2-40B4-BE49-F238E27FC236}">
                <a16:creationId xmlns:a16="http://schemas.microsoft.com/office/drawing/2014/main" id="{FE4B6EC9-18CA-C06F-5D1B-448F7C4B8FCA}"/>
              </a:ext>
            </a:extLst>
          </p:cNvPr>
          <p:cNvSpPr>
            <a:spLocks noGrp="1"/>
          </p:cNvSpPr>
          <p:nvPr>
            <p:ph type="body" sz="quarter" idx="34"/>
          </p:nvPr>
        </p:nvSpPr>
        <p:spPr>
          <a:xfrm>
            <a:off x="6969595" y="4053821"/>
            <a:ext cx="976461" cy="345600"/>
          </a:xfrm>
        </p:spPr>
        <p:txBody>
          <a:bodyPr/>
          <a:lstStyle/>
          <a:p>
            <a:r>
              <a:rPr lang="en-US"/>
              <a:t>11:00 am</a:t>
            </a:r>
          </a:p>
        </p:txBody>
      </p:sp>
      <p:sp>
        <p:nvSpPr>
          <p:cNvPr id="100" name="Text Placeholder 58">
            <a:extLst>
              <a:ext uri="{FF2B5EF4-FFF2-40B4-BE49-F238E27FC236}">
                <a16:creationId xmlns:a16="http://schemas.microsoft.com/office/drawing/2014/main" id="{4344157D-E1DF-A3B0-9F66-DD060413C996}"/>
              </a:ext>
            </a:extLst>
          </p:cNvPr>
          <p:cNvSpPr>
            <a:spLocks noGrp="1"/>
          </p:cNvSpPr>
          <p:nvPr>
            <p:ph type="body" sz="quarter" idx="35"/>
          </p:nvPr>
        </p:nvSpPr>
        <p:spPr>
          <a:xfrm>
            <a:off x="6969595" y="4488366"/>
            <a:ext cx="2808000" cy="626701"/>
          </a:xfrm>
        </p:spPr>
        <p:txBody>
          <a:bodyPr vert="horz" wrap="square" lIns="90000" tIns="36000" rIns="90000" bIns="36000" rtlCol="0" anchor="t">
            <a:normAutofit/>
          </a:bodyPr>
          <a:lstStyle/>
          <a:p>
            <a:r>
              <a:rPr lang="en-GB">
                <a:cs typeface="Segoe UI"/>
              </a:rPr>
              <a:t>Daichi joins the meeting via Teams. After the meeting he uses Copilot in Teams to recap, identify risks and define next steps.  He then uses Copilot in Outlook to draft a follow up email to the attendees. ​</a:t>
            </a:r>
          </a:p>
        </p:txBody>
      </p:sp>
      <p:sp>
        <p:nvSpPr>
          <p:cNvPr id="101" name="Text Placeholder 59">
            <a:extLst>
              <a:ext uri="{FF2B5EF4-FFF2-40B4-BE49-F238E27FC236}">
                <a16:creationId xmlns:a16="http://schemas.microsoft.com/office/drawing/2014/main" id="{DA4203ED-06A1-DE66-12DA-F5891D1B2B85}"/>
              </a:ext>
            </a:extLst>
          </p:cNvPr>
          <p:cNvSpPr>
            <a:spLocks noGrp="1"/>
          </p:cNvSpPr>
          <p:nvPr>
            <p:ph type="body" sz="quarter" idx="36"/>
          </p:nvPr>
        </p:nvSpPr>
        <p:spPr>
          <a:xfrm>
            <a:off x="6969595" y="5641938"/>
            <a:ext cx="2808000" cy="626701"/>
          </a:xfrm>
        </p:spPr>
        <p:txBody>
          <a:bodyPr/>
          <a:lstStyle/>
          <a:p>
            <a:r>
              <a:rPr lang="en-GB" b="1" kern="0">
                <a:solidFill>
                  <a:srgbClr val="1A1A1A"/>
                </a:solidFill>
                <a:latin typeface="Segoe UI"/>
                <a:cs typeface="+mn-cs"/>
              </a:rPr>
              <a:t>Summarize this meeting </a:t>
            </a:r>
            <a:r>
              <a:rPr lang="en-GB"/>
              <a:t>and provide the key points and action items</a:t>
            </a:r>
          </a:p>
        </p:txBody>
      </p:sp>
      <p:sp>
        <p:nvSpPr>
          <p:cNvPr id="102" name="Text Placeholder 60">
            <a:extLst>
              <a:ext uri="{FF2B5EF4-FFF2-40B4-BE49-F238E27FC236}">
                <a16:creationId xmlns:a16="http://schemas.microsoft.com/office/drawing/2014/main" id="{A8C4673E-B9DC-BF1C-F46D-85CF7AFAAA66}"/>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103" name="Text Placeholder 61">
            <a:extLst>
              <a:ext uri="{FF2B5EF4-FFF2-40B4-BE49-F238E27FC236}">
                <a16:creationId xmlns:a16="http://schemas.microsoft.com/office/drawing/2014/main" id="{61F06F0C-F9C9-C393-3610-5CAB446402DE}"/>
              </a:ext>
            </a:extLst>
          </p:cNvPr>
          <p:cNvSpPr>
            <a:spLocks noGrp="1"/>
          </p:cNvSpPr>
          <p:nvPr>
            <p:ph type="body" sz="quarter" idx="39"/>
          </p:nvPr>
        </p:nvSpPr>
        <p:spPr>
          <a:xfrm>
            <a:off x="11588664" y="357645"/>
            <a:ext cx="127000" cy="125999"/>
          </a:xfrm>
        </p:spPr>
        <p:txBody>
          <a:bodyPr/>
          <a:lstStyle/>
          <a:p>
            <a:endParaRPr lang="en-US"/>
          </a:p>
        </p:txBody>
      </p:sp>
      <p:sp>
        <p:nvSpPr>
          <p:cNvPr id="104" name="Text Placeholder 62">
            <a:extLst>
              <a:ext uri="{FF2B5EF4-FFF2-40B4-BE49-F238E27FC236}">
                <a16:creationId xmlns:a16="http://schemas.microsoft.com/office/drawing/2014/main" id="{19F307CF-C956-A2FF-1687-2A741ECA00B5}"/>
              </a:ext>
            </a:extLst>
          </p:cNvPr>
          <p:cNvSpPr>
            <a:spLocks noGrp="1"/>
          </p:cNvSpPr>
          <p:nvPr>
            <p:ph type="body" sz="quarter" idx="40"/>
          </p:nvPr>
        </p:nvSpPr>
        <p:spPr>
          <a:xfrm>
            <a:off x="11760200" y="357645"/>
            <a:ext cx="127000" cy="125999"/>
          </a:xfrm>
        </p:spPr>
        <p:txBody>
          <a:bodyPr/>
          <a:lstStyle/>
          <a:p>
            <a:endParaRPr lang="en-US"/>
          </a:p>
        </p:txBody>
      </p:sp>
      <p:grpSp>
        <p:nvGrpSpPr>
          <p:cNvPr id="115" name="Group 114">
            <a:extLst>
              <a:ext uri="{FF2B5EF4-FFF2-40B4-BE49-F238E27FC236}">
                <a16:creationId xmlns:a16="http://schemas.microsoft.com/office/drawing/2014/main" id="{8D017135-12FC-502D-AF56-F29D43CBF03F}"/>
              </a:ext>
            </a:extLst>
          </p:cNvPr>
          <p:cNvGrpSpPr/>
          <p:nvPr/>
        </p:nvGrpSpPr>
        <p:grpSpPr>
          <a:xfrm>
            <a:off x="10195084" y="1462475"/>
            <a:ext cx="1696592" cy="1231837"/>
            <a:chOff x="10195084" y="1462475"/>
            <a:chExt cx="1696592" cy="1231837"/>
          </a:xfrm>
        </p:grpSpPr>
        <p:sp>
          <p:nvSpPr>
            <p:cNvPr id="116" name="TextBox 115">
              <a:extLst>
                <a:ext uri="{FF2B5EF4-FFF2-40B4-BE49-F238E27FC236}">
                  <a16:creationId xmlns:a16="http://schemas.microsoft.com/office/drawing/2014/main" id="{E6D677C8-53DD-02F4-8B9B-970C68589D1C}"/>
                </a:ext>
              </a:extLst>
            </p:cNvPr>
            <p:cNvSpPr txBox="1"/>
            <p:nvPr/>
          </p:nvSpPr>
          <p:spPr>
            <a:xfrm>
              <a:off x="10195084" y="1462475"/>
              <a:ext cx="1696592" cy="86177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Daichi</a:t>
              </a:r>
              <a:br>
                <a:rPr kumimoji="0" lang="en-US" sz="2400" b="0" i="0" u="none" strike="noStrike" kern="1200" cap="none" spc="0" normalizeH="0" baseline="0" noProof="0">
                  <a:ln>
                    <a:noFill/>
                  </a:ln>
                  <a:solidFill>
                    <a:srgbClr val="C03BC4"/>
                  </a:solidFill>
                  <a:effectLst/>
                  <a:uLnTx/>
                  <a:uFillTx/>
                  <a:latin typeface="Segoe UI Semibold"/>
                  <a:ea typeface="+mn-ea"/>
                  <a:cs typeface="+mn-cs"/>
                </a:rPr>
              </a:b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is a business manager</a:t>
              </a:r>
              <a:endParaRPr kumimoji="0" lang="en-US" sz="2000" b="0" i="0" u="none" strike="noStrike" kern="1200" cap="none" spc="0" normalizeH="0" baseline="0" noProof="0">
                <a:ln>
                  <a:noFill/>
                </a:ln>
                <a:solidFill>
                  <a:srgbClr val="C03BC4"/>
                </a:soli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8" name="Graphic 117">
              <a:extLst>
                <a:ext uri="{FF2B5EF4-FFF2-40B4-BE49-F238E27FC236}">
                  <a16:creationId xmlns:a16="http://schemas.microsoft.com/office/drawing/2014/main" id="{F93D8C23-7C5E-B51F-EA96-12476E387C6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11616886" y="2419522"/>
              <a:ext cx="274790" cy="274790"/>
            </a:xfrm>
            <a:prstGeom prst="rect">
              <a:avLst/>
            </a:prstGeom>
          </p:spPr>
        </p:pic>
      </p:grpSp>
      <p:grpSp>
        <p:nvGrpSpPr>
          <p:cNvPr id="119" name="Group 118">
            <a:extLst>
              <a:ext uri="{FF2B5EF4-FFF2-40B4-BE49-F238E27FC236}">
                <a16:creationId xmlns:a16="http://schemas.microsoft.com/office/drawing/2014/main" id="{CCC7B94A-B8A0-C041-6D9B-4BD5AFD58016}"/>
              </a:ext>
            </a:extLst>
          </p:cNvPr>
          <p:cNvGrpSpPr/>
          <p:nvPr/>
        </p:nvGrpSpPr>
        <p:grpSpPr>
          <a:xfrm>
            <a:off x="1483833" y="2753575"/>
            <a:ext cx="1008734" cy="360000"/>
            <a:chOff x="588263" y="1217924"/>
            <a:chExt cx="1008734" cy="360000"/>
          </a:xfrm>
        </p:grpSpPr>
        <p:pic>
          <p:nvPicPr>
            <p:cNvPr id="121" name="Picture 120" descr="Zip Co logo SVG free download, id: 101874 - Brandlogos.net">
              <a:hlinkClick r:id="rId4"/>
              <a:extLst>
                <a:ext uri="{FF2B5EF4-FFF2-40B4-BE49-F238E27FC236}">
                  <a16:creationId xmlns:a16="http://schemas.microsoft.com/office/drawing/2014/main" id="{23208C34-FD7D-3930-95D9-CF0E99C434F3}"/>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22" name="TextBox 121">
              <a:extLst>
                <a:ext uri="{FF2B5EF4-FFF2-40B4-BE49-F238E27FC236}">
                  <a16:creationId xmlns:a16="http://schemas.microsoft.com/office/drawing/2014/main" id="{7BD12503-5D35-4696-BC8C-3FFDCA65FF12}"/>
                </a:ext>
                <a:ext uri="{C183D7F6-B498-43B3-948B-1728B52AA6E4}">
                  <adec:decorative xmlns:adec="http://schemas.microsoft.com/office/drawing/2017/decorative" val="0"/>
                </a:ext>
              </a:extLst>
            </p:cNvPr>
            <p:cNvSpPr txBox="1"/>
            <p:nvPr/>
          </p:nvSpPr>
          <p:spPr>
            <a:xfrm>
              <a:off x="1047214" y="1313286"/>
              <a:ext cx="549783"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32" name="Group 131">
            <a:extLst>
              <a:ext uri="{FF2B5EF4-FFF2-40B4-BE49-F238E27FC236}">
                <a16:creationId xmlns:a16="http://schemas.microsoft.com/office/drawing/2014/main" id="{859268C1-7220-9934-3D2E-F3679B695290}"/>
              </a:ext>
            </a:extLst>
          </p:cNvPr>
          <p:cNvGrpSpPr/>
          <p:nvPr/>
        </p:nvGrpSpPr>
        <p:grpSpPr>
          <a:xfrm>
            <a:off x="1126274" y="5198503"/>
            <a:ext cx="1723853" cy="360000"/>
            <a:chOff x="588263" y="1697756"/>
            <a:chExt cx="1723853" cy="360000"/>
          </a:xfrm>
        </p:grpSpPr>
        <p:pic>
          <p:nvPicPr>
            <p:cNvPr id="134" name="Picture 133">
              <a:extLst>
                <a:ext uri="{FF2B5EF4-FFF2-40B4-BE49-F238E27FC236}">
                  <a16:creationId xmlns:a16="http://schemas.microsoft.com/office/drawing/2014/main" id="{18643676-2BF7-B44B-77FB-292FB08D0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136" name="TextBox 135">
              <a:extLst>
                <a:ext uri="{FF2B5EF4-FFF2-40B4-BE49-F238E27FC236}">
                  <a16:creationId xmlns:a16="http://schemas.microsoft.com/office/drawing/2014/main" id="{D0F3811A-86B8-9C92-7060-F0FE1DAFA463}"/>
                </a:ext>
                <a:ext uri="{C183D7F6-B498-43B3-948B-1728B52AA6E4}">
                  <adec:decorative xmlns:adec="http://schemas.microsoft.com/office/drawing/2017/decorative" val="0"/>
                </a:ext>
              </a:extLst>
            </p:cNvPr>
            <p:cNvSpPr txBox="1"/>
            <p:nvPr/>
          </p:nvSpPr>
          <p:spPr>
            <a:xfrm>
              <a:off x="1047214" y="1793118"/>
              <a:ext cx="1264902"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Outlook</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38" name="Group 137">
            <a:extLst>
              <a:ext uri="{FF2B5EF4-FFF2-40B4-BE49-F238E27FC236}">
                <a16:creationId xmlns:a16="http://schemas.microsoft.com/office/drawing/2014/main" id="{26DCF23F-5C42-7B59-1EB8-A8025B2AEEE7}"/>
              </a:ext>
            </a:extLst>
          </p:cNvPr>
          <p:cNvGrpSpPr/>
          <p:nvPr/>
        </p:nvGrpSpPr>
        <p:grpSpPr>
          <a:xfrm>
            <a:off x="4627577" y="5198503"/>
            <a:ext cx="991418" cy="360000"/>
            <a:chOff x="588263" y="1217924"/>
            <a:chExt cx="991418" cy="360000"/>
          </a:xfrm>
        </p:grpSpPr>
        <p:pic>
          <p:nvPicPr>
            <p:cNvPr id="140" name="Picture 139" descr="Zip Co logo SVG free download, id: 101874 - Brandlogos.net">
              <a:hlinkClick r:id="rId4"/>
              <a:extLst>
                <a:ext uri="{FF2B5EF4-FFF2-40B4-BE49-F238E27FC236}">
                  <a16:creationId xmlns:a16="http://schemas.microsoft.com/office/drawing/2014/main" id="{ECED5A93-B3E3-CEBC-EE6B-E9142E89D1A0}"/>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41" name="TextBox 140">
              <a:extLst>
                <a:ext uri="{FF2B5EF4-FFF2-40B4-BE49-F238E27FC236}">
                  <a16:creationId xmlns:a16="http://schemas.microsoft.com/office/drawing/2014/main" id="{CCCBF226-1E89-8F9D-7648-7CB8441F5DF5}"/>
                </a:ext>
                <a:ext uri="{C183D7F6-B498-43B3-948B-1728B52AA6E4}">
                  <adec:decorative xmlns:adec="http://schemas.microsoft.com/office/drawing/2017/decorative" val="0"/>
                </a:ext>
              </a:extLst>
            </p:cNvPr>
            <p:cNvSpPr txBox="1"/>
            <p:nvPr/>
          </p:nvSpPr>
          <p:spPr>
            <a:xfrm>
              <a:off x="1047214" y="1313286"/>
              <a:ext cx="532467"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42" name="Group 141">
            <a:extLst>
              <a:ext uri="{FF2B5EF4-FFF2-40B4-BE49-F238E27FC236}">
                <a16:creationId xmlns:a16="http://schemas.microsoft.com/office/drawing/2014/main" id="{6B5971BA-6CFA-5CAB-C2A8-17D9F08AAB0A}"/>
              </a:ext>
            </a:extLst>
          </p:cNvPr>
          <p:cNvGrpSpPr/>
          <p:nvPr/>
        </p:nvGrpSpPr>
        <p:grpSpPr>
          <a:xfrm>
            <a:off x="7131448" y="5198503"/>
            <a:ext cx="1136369" cy="360000"/>
            <a:chOff x="588263" y="1697756"/>
            <a:chExt cx="1136369" cy="360000"/>
          </a:xfrm>
        </p:grpSpPr>
        <p:pic>
          <p:nvPicPr>
            <p:cNvPr id="143" name="Picture 142">
              <a:extLst>
                <a:ext uri="{FF2B5EF4-FFF2-40B4-BE49-F238E27FC236}">
                  <a16:creationId xmlns:a16="http://schemas.microsoft.com/office/drawing/2014/main" id="{214BF4FF-B66E-2E4C-CFBD-DFB3749538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144" name="TextBox 143">
              <a:extLst>
                <a:ext uri="{FF2B5EF4-FFF2-40B4-BE49-F238E27FC236}">
                  <a16:creationId xmlns:a16="http://schemas.microsoft.com/office/drawing/2014/main" id="{3FD4CAB7-3188-4D37-D6F9-8EF3F4CB6FE6}"/>
                </a:ext>
                <a:ext uri="{C183D7F6-B498-43B3-948B-1728B52AA6E4}">
                  <adec:decorative xmlns:adec="http://schemas.microsoft.com/office/drawing/2017/decorative" val="0"/>
                </a:ext>
              </a:extLst>
            </p:cNvPr>
            <p:cNvSpPr txBox="1"/>
            <p:nvPr/>
          </p:nvSpPr>
          <p:spPr>
            <a:xfrm>
              <a:off x="1047214" y="1723868"/>
              <a:ext cx="677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mn-cs"/>
                </a:rPr>
                <a:t>Copilot in </a:t>
              </a:r>
              <a:br>
                <a:rPr kumimoji="0" lang="pl-PL" sz="1000" b="0" i="0" u="none" strike="noStrike" kern="1200" cap="none" spc="0" normalizeH="0" baseline="0" noProof="0">
                  <a:ln>
                    <a:noFill/>
                  </a:ln>
                  <a:solidFill>
                    <a:prstClr val="black"/>
                  </a:solidFill>
                  <a:effectLst/>
                  <a:uLnTx/>
                  <a:uFillTx/>
                  <a:latin typeface="Segoe UI Semibold"/>
                  <a:ea typeface="+mn-ea"/>
                  <a:cs typeface="+mn-cs"/>
                </a:rPr>
              </a:br>
              <a:r>
                <a:rPr kumimoji="0" lang="en-US" sz="1000" b="0" i="0" u="none" strike="noStrike" kern="1200" cap="none" spc="0" normalizeH="0" baseline="0" noProof="0">
                  <a:ln>
                    <a:noFill/>
                  </a:ln>
                  <a:solidFill>
                    <a:prstClr val="black"/>
                  </a:solidFill>
                  <a:effectLst/>
                  <a:uLnTx/>
                  <a:uFillTx/>
                  <a:latin typeface="Segoe UI Semibold"/>
                  <a:ea typeface="+mn-ea"/>
                  <a:cs typeface="+mn-cs"/>
                </a:rPr>
                <a:t>Outlook</a:t>
              </a:r>
            </a:p>
          </p:txBody>
        </p:sp>
      </p:grpSp>
      <p:grpSp>
        <p:nvGrpSpPr>
          <p:cNvPr id="145" name="Group 144">
            <a:extLst>
              <a:ext uri="{FF2B5EF4-FFF2-40B4-BE49-F238E27FC236}">
                <a16:creationId xmlns:a16="http://schemas.microsoft.com/office/drawing/2014/main" id="{7EA00959-7A7B-7911-53BD-96C77911BDC5}"/>
              </a:ext>
            </a:extLst>
          </p:cNvPr>
          <p:cNvGrpSpPr/>
          <p:nvPr/>
        </p:nvGrpSpPr>
        <p:grpSpPr>
          <a:xfrm>
            <a:off x="8496738" y="5198503"/>
            <a:ext cx="1119005" cy="360000"/>
            <a:chOff x="588263" y="3617084"/>
            <a:chExt cx="1119005" cy="360000"/>
          </a:xfrm>
        </p:grpSpPr>
        <p:pic>
          <p:nvPicPr>
            <p:cNvPr id="146" name="Picture 145">
              <a:extLst>
                <a:ext uri="{FF2B5EF4-FFF2-40B4-BE49-F238E27FC236}">
                  <a16:creationId xmlns:a16="http://schemas.microsoft.com/office/drawing/2014/main" id="{D11A4E00-7D39-CCF0-1366-271CE8DFB3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47" name="TextBox 146">
              <a:extLst>
                <a:ext uri="{FF2B5EF4-FFF2-40B4-BE49-F238E27FC236}">
                  <a16:creationId xmlns:a16="http://schemas.microsoft.com/office/drawing/2014/main" id="{59E20C30-4889-7407-5150-51AE417B27A7}"/>
                </a:ext>
                <a:ext uri="{C183D7F6-B498-43B3-948B-1728B52AA6E4}">
                  <adec:decorative xmlns:adec="http://schemas.microsoft.com/office/drawing/2017/decorative" val="0"/>
                </a:ext>
              </a:extLst>
            </p:cNvPr>
            <p:cNvSpPr txBox="1"/>
            <p:nvPr/>
          </p:nvSpPr>
          <p:spPr>
            <a:xfrm>
              <a:off x="1047214" y="3643196"/>
              <a:ext cx="660054"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mn-cs"/>
                </a:rPr>
                <a:t>Copilot in </a:t>
              </a:r>
              <a:br>
                <a:rPr kumimoji="0" lang="pl-PL" sz="1000" b="0" i="0" u="none" strike="noStrike" kern="1200" cap="none" spc="0" normalizeH="0" baseline="0" noProof="0">
                  <a:ln>
                    <a:noFill/>
                  </a:ln>
                  <a:solidFill>
                    <a:prstClr val="black"/>
                  </a:solidFill>
                  <a:effectLst/>
                  <a:uLnTx/>
                  <a:uFillTx/>
                  <a:latin typeface="Segoe UI Semibold"/>
                  <a:ea typeface="+mn-ea"/>
                  <a:cs typeface="+mn-cs"/>
                </a:rPr>
              </a:br>
              <a:r>
                <a:rPr kumimoji="0" lang="en-US" sz="1000" b="0" i="0" u="none" strike="noStrike" kern="1200" cap="none" spc="0" normalizeH="0" baseline="0" noProof="0">
                  <a:ln>
                    <a:noFill/>
                  </a:ln>
                  <a:solidFill>
                    <a:prstClr val="black"/>
                  </a:solidFill>
                  <a:effectLst/>
                  <a:uLnTx/>
                  <a:uFillTx/>
                  <a:latin typeface="Segoe UI Semibold"/>
                  <a:ea typeface="+mn-ea"/>
                  <a:cs typeface="+mn-cs"/>
                </a:rPr>
                <a:t>Teams</a:t>
              </a:r>
            </a:p>
          </p:txBody>
        </p:sp>
      </p:grpSp>
      <p:pic>
        <p:nvPicPr>
          <p:cNvPr id="3" name="Picture 2">
            <a:extLst>
              <a:ext uri="{FF2B5EF4-FFF2-40B4-BE49-F238E27FC236}">
                <a16:creationId xmlns:a16="http://schemas.microsoft.com/office/drawing/2014/main" id="{7210F542-3D2F-B24A-682F-FAB09F526DB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939488" y="2859993"/>
            <a:ext cx="2252512" cy="3998007"/>
          </a:xfrm>
          <a:prstGeom prst="rect">
            <a:avLst/>
          </a:prstGeom>
        </p:spPr>
      </p:pic>
      <p:sp>
        <p:nvSpPr>
          <p:cNvPr id="4" name="Rectangle: Rounded Corners 6">
            <a:extLst>
              <a:ext uri="{FF2B5EF4-FFF2-40B4-BE49-F238E27FC236}">
                <a16:creationId xmlns:a16="http://schemas.microsoft.com/office/drawing/2014/main" id="{F2E6D904-C41C-622F-ABAD-F35008B411C2}"/>
              </a:ext>
              <a:ext uri="{C183D7F6-B498-43B3-948B-1728B52AA6E4}">
                <adec:decorative xmlns:adec="http://schemas.microsoft.com/office/drawing/2017/decorative" val="1"/>
              </a:ext>
            </a:extLst>
          </p:cNvPr>
          <p:cNvSpPr/>
          <p:nvPr/>
        </p:nvSpPr>
        <p:spPr bwMode="auto">
          <a:xfrm>
            <a:off x="576356" y="1134767"/>
            <a:ext cx="659514" cy="216000"/>
          </a:xfrm>
          <a:prstGeom prst="roundRect">
            <a:avLst>
              <a:gd name="adj" fmla="val 50000"/>
            </a:avLst>
          </a:prstGeom>
          <a:solidFill>
            <a:srgbClr val="FFA38B"/>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Benefits</a:t>
            </a:r>
          </a:p>
        </p:txBody>
      </p:sp>
      <p:grpSp>
        <p:nvGrpSpPr>
          <p:cNvPr id="5" name="Group 4">
            <a:extLst>
              <a:ext uri="{FF2B5EF4-FFF2-40B4-BE49-F238E27FC236}">
                <a16:creationId xmlns:a16="http://schemas.microsoft.com/office/drawing/2014/main" id="{6E637BD9-6EA5-0A8E-CAAE-14B76FF76384}"/>
              </a:ext>
            </a:extLst>
          </p:cNvPr>
          <p:cNvGrpSpPr/>
          <p:nvPr/>
        </p:nvGrpSpPr>
        <p:grpSpPr>
          <a:xfrm>
            <a:off x="1286540" y="1134767"/>
            <a:ext cx="1571031" cy="216000"/>
            <a:chOff x="1372194" y="969899"/>
            <a:chExt cx="1571031" cy="216000"/>
          </a:xfrm>
        </p:grpSpPr>
        <p:sp>
          <p:nvSpPr>
            <p:cNvPr id="6" name="Rectangle: Rounded Corners 6">
              <a:extLst>
                <a:ext uri="{FF2B5EF4-FFF2-40B4-BE49-F238E27FC236}">
                  <a16:creationId xmlns:a16="http://schemas.microsoft.com/office/drawing/2014/main" id="{403ECA89-E9B5-FE70-F959-8E2D5DF7FC99}"/>
                </a:ext>
                <a:ext uri="{C183D7F6-B498-43B3-948B-1728B52AA6E4}">
                  <adec:decorative xmlns:adec="http://schemas.microsoft.com/office/drawing/2017/decorative" val="1"/>
                </a:ext>
              </a:extLst>
            </p:cNvPr>
            <p:cNvSpPr/>
            <p:nvPr/>
          </p:nvSpPr>
          <p:spPr bwMode="auto">
            <a:xfrm>
              <a:off x="1372194" y="969899"/>
              <a:ext cx="1571031"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a:ea typeface="+mn-ea"/>
                  <a:cs typeface="Segoe UI Semibold"/>
                </a:rPr>
                <a:t>~ 90 minutes</a:t>
              </a:r>
              <a:endPar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endParaRPr>
            </a:p>
          </p:txBody>
        </p:sp>
        <p:pic>
          <p:nvPicPr>
            <p:cNvPr id="7" name="Graphic 6">
              <a:extLst>
                <a:ext uri="{FF2B5EF4-FFF2-40B4-BE49-F238E27FC236}">
                  <a16:creationId xmlns:a16="http://schemas.microsoft.com/office/drawing/2014/main" id="{7356B86B-7E20-E3EC-9F0C-9EBD436C22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21924" y="1005899"/>
              <a:ext cx="144000" cy="144000"/>
            </a:xfrm>
            <a:prstGeom prst="rect">
              <a:avLst/>
            </a:prstGeom>
          </p:spPr>
        </p:pic>
      </p:grpSp>
      <p:grpSp>
        <p:nvGrpSpPr>
          <p:cNvPr id="9" name="Group 8">
            <a:extLst>
              <a:ext uri="{FF2B5EF4-FFF2-40B4-BE49-F238E27FC236}">
                <a16:creationId xmlns:a16="http://schemas.microsoft.com/office/drawing/2014/main" id="{F1BAF04E-DB3D-7C80-953D-B5EED034EF75}"/>
              </a:ext>
            </a:extLst>
          </p:cNvPr>
          <p:cNvGrpSpPr/>
          <p:nvPr/>
        </p:nvGrpSpPr>
        <p:grpSpPr>
          <a:xfrm>
            <a:off x="5983103" y="1134767"/>
            <a:ext cx="2325078" cy="216000"/>
            <a:chOff x="6235579" y="969899"/>
            <a:chExt cx="2325078" cy="216000"/>
          </a:xfrm>
        </p:grpSpPr>
        <p:sp>
          <p:nvSpPr>
            <p:cNvPr id="10" name="Rectangle: Rounded Corners 6">
              <a:extLst>
                <a:ext uri="{FF2B5EF4-FFF2-40B4-BE49-F238E27FC236}">
                  <a16:creationId xmlns:a16="http://schemas.microsoft.com/office/drawing/2014/main" id="{5B45F829-857E-9ABE-1E16-7D4EA5D54BE7}"/>
                </a:ext>
                <a:ext uri="{C183D7F6-B498-43B3-948B-1728B52AA6E4}">
                  <adec:decorative xmlns:adec="http://schemas.microsoft.com/office/drawing/2017/decorative" val="1"/>
                </a:ext>
              </a:extLst>
            </p:cNvPr>
            <p:cNvSpPr/>
            <p:nvPr/>
          </p:nvSpPr>
          <p:spPr bwMode="auto">
            <a:xfrm>
              <a:off x="6235579" y="969899"/>
              <a:ext cx="2325078"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a:ea typeface="+mn-ea"/>
                  <a:cs typeface="Segoe UI Semibold"/>
                </a:rPr>
                <a:t>Simplified, efficient communication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E0023FDB-2B00-5597-FD21-DFEA082A2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82712" y="1005899"/>
              <a:ext cx="144000" cy="144000"/>
            </a:xfrm>
            <a:prstGeom prst="rect">
              <a:avLst/>
            </a:prstGeom>
          </p:spPr>
        </p:pic>
      </p:grpSp>
      <p:grpSp>
        <p:nvGrpSpPr>
          <p:cNvPr id="12" name="Group 11">
            <a:extLst>
              <a:ext uri="{FF2B5EF4-FFF2-40B4-BE49-F238E27FC236}">
                <a16:creationId xmlns:a16="http://schemas.microsoft.com/office/drawing/2014/main" id="{5202D036-4F83-1A8C-9B7D-EA23A9C114B0}"/>
              </a:ext>
            </a:extLst>
          </p:cNvPr>
          <p:cNvGrpSpPr/>
          <p:nvPr/>
        </p:nvGrpSpPr>
        <p:grpSpPr>
          <a:xfrm>
            <a:off x="2908241" y="1134767"/>
            <a:ext cx="3018206" cy="215444"/>
            <a:chOff x="3133720" y="969899"/>
            <a:chExt cx="3018206" cy="215444"/>
          </a:xfrm>
        </p:grpSpPr>
        <p:sp>
          <p:nvSpPr>
            <p:cNvPr id="13" name="Rectangle: Rounded Corners 6">
              <a:extLst>
                <a:ext uri="{FF2B5EF4-FFF2-40B4-BE49-F238E27FC236}">
                  <a16:creationId xmlns:a16="http://schemas.microsoft.com/office/drawing/2014/main" id="{88EEA324-7836-96E9-6F22-64BAC42FA929}"/>
                </a:ext>
                <a:ext uri="{C183D7F6-B498-43B3-948B-1728B52AA6E4}">
                  <adec:decorative xmlns:adec="http://schemas.microsoft.com/office/drawing/2017/decorative" val="1"/>
                </a:ext>
              </a:extLst>
            </p:cNvPr>
            <p:cNvSpPr/>
            <p:nvPr/>
          </p:nvSpPr>
          <p:spPr bwMode="auto">
            <a:xfrm>
              <a:off x="3133720" y="969899"/>
              <a:ext cx="3018206" cy="215444"/>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Areas of investment: </a:t>
              </a:r>
              <a:r>
                <a:rPr kumimoji="0" lang="en-US" sz="900" b="0" i="0" u="none" strike="noStrike" kern="1200" cap="none" spc="0" normalizeH="0" baseline="0" noProof="0">
                  <a:ln>
                    <a:noFill/>
                  </a:ln>
                  <a:solidFill>
                    <a:srgbClr val="73391D"/>
                  </a:solidFill>
                  <a:effectLst/>
                  <a:uLnTx/>
                  <a:uFillTx/>
                  <a:latin typeface="Segoe UI Semibold"/>
                  <a:ea typeface="+mn-ea"/>
                  <a:cs typeface="Segoe UI Semibold"/>
                </a:rPr>
                <a:t>Alignment and rapid response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C4BDFE74-0BB3-CC9D-7D1D-837A6EAFF2C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93555" y="1005899"/>
              <a:ext cx="144000" cy="144000"/>
            </a:xfrm>
            <a:prstGeom prst="rect">
              <a:avLst/>
            </a:prstGeom>
          </p:spPr>
        </p:pic>
      </p:grpSp>
      <p:grpSp>
        <p:nvGrpSpPr>
          <p:cNvPr id="2" name="Group 1">
            <a:extLst>
              <a:ext uri="{FF2B5EF4-FFF2-40B4-BE49-F238E27FC236}">
                <a16:creationId xmlns:a16="http://schemas.microsoft.com/office/drawing/2014/main" id="{D1AFBFFE-F669-7D53-75ED-4B751F833A43}"/>
              </a:ext>
            </a:extLst>
          </p:cNvPr>
          <p:cNvGrpSpPr/>
          <p:nvPr/>
        </p:nvGrpSpPr>
        <p:grpSpPr>
          <a:xfrm>
            <a:off x="4483210" y="2762655"/>
            <a:ext cx="1008734" cy="360000"/>
            <a:chOff x="588263" y="1217924"/>
            <a:chExt cx="1008734" cy="360000"/>
          </a:xfrm>
        </p:grpSpPr>
        <p:pic>
          <p:nvPicPr>
            <p:cNvPr id="8" name="Picture 7" descr="Zip Co logo SVG free download, id: 101874 - Brandlogos.net">
              <a:hlinkClick r:id="rId4"/>
              <a:extLst>
                <a:ext uri="{FF2B5EF4-FFF2-40B4-BE49-F238E27FC236}">
                  <a16:creationId xmlns:a16="http://schemas.microsoft.com/office/drawing/2014/main" id="{7237D14E-32E1-9ADD-0289-5BBB0607695A}"/>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5" name="TextBox 14">
              <a:extLst>
                <a:ext uri="{FF2B5EF4-FFF2-40B4-BE49-F238E27FC236}">
                  <a16:creationId xmlns:a16="http://schemas.microsoft.com/office/drawing/2014/main" id="{CC457F83-D9CE-9553-26F4-C0E996E5E2A6}"/>
                </a:ext>
                <a:ext uri="{C183D7F6-B498-43B3-948B-1728B52AA6E4}">
                  <adec:decorative xmlns:adec="http://schemas.microsoft.com/office/drawing/2017/decorative" val="0"/>
                </a:ext>
              </a:extLst>
            </p:cNvPr>
            <p:cNvSpPr txBox="1"/>
            <p:nvPr/>
          </p:nvSpPr>
          <p:spPr>
            <a:xfrm>
              <a:off x="1047214" y="1313286"/>
              <a:ext cx="549783"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6" name="Group 15">
            <a:extLst>
              <a:ext uri="{FF2B5EF4-FFF2-40B4-BE49-F238E27FC236}">
                <a16:creationId xmlns:a16="http://schemas.microsoft.com/office/drawing/2014/main" id="{8AF686C5-1665-F341-25CB-7DDBDD6F1EE3}"/>
              </a:ext>
            </a:extLst>
          </p:cNvPr>
          <p:cNvGrpSpPr/>
          <p:nvPr/>
        </p:nvGrpSpPr>
        <p:grpSpPr>
          <a:xfrm>
            <a:off x="7763450" y="2762655"/>
            <a:ext cx="1008734" cy="360000"/>
            <a:chOff x="588263" y="1217924"/>
            <a:chExt cx="1008734" cy="360000"/>
          </a:xfrm>
        </p:grpSpPr>
        <p:pic>
          <p:nvPicPr>
            <p:cNvPr id="17" name="Picture 16" descr="Zip Co logo SVG free download, id: 101874 - Brandlogos.net">
              <a:hlinkClick r:id="rId4"/>
              <a:extLst>
                <a:ext uri="{FF2B5EF4-FFF2-40B4-BE49-F238E27FC236}">
                  <a16:creationId xmlns:a16="http://schemas.microsoft.com/office/drawing/2014/main" id="{7939EC2F-2294-7965-EB6F-E0C8BD203F4A}"/>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8" name="TextBox 17">
              <a:extLst>
                <a:ext uri="{FF2B5EF4-FFF2-40B4-BE49-F238E27FC236}">
                  <a16:creationId xmlns:a16="http://schemas.microsoft.com/office/drawing/2014/main" id="{A4C87D35-B81A-0D4B-CF57-4A8C68FD3B2A}"/>
                </a:ext>
                <a:ext uri="{C183D7F6-B498-43B3-948B-1728B52AA6E4}">
                  <adec:decorative xmlns:adec="http://schemas.microsoft.com/office/drawing/2017/decorative" val="0"/>
                </a:ext>
              </a:extLst>
            </p:cNvPr>
            <p:cNvSpPr txBox="1"/>
            <p:nvPr/>
          </p:nvSpPr>
          <p:spPr>
            <a:xfrm>
              <a:off x="1047214" y="1313286"/>
              <a:ext cx="549783"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spTree>
    <p:extLst>
      <p:ext uri="{BB962C8B-B14F-4D97-AF65-F5344CB8AC3E}">
        <p14:creationId xmlns:p14="http://schemas.microsoft.com/office/powerpoint/2010/main" val="4616170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8AC0F-3C1F-A8DA-7980-567E2BE46A2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CFB2FE1-88F1-318F-1C3C-7DC299249FD3}"/>
              </a:ext>
            </a:extLst>
          </p:cNvPr>
          <p:cNvGrpSpPr/>
          <p:nvPr/>
        </p:nvGrpSpPr>
        <p:grpSpPr>
          <a:xfrm flipH="1">
            <a:off x="0" y="1"/>
            <a:ext cx="12192000" cy="6864625"/>
            <a:chOff x="0" y="-6625"/>
            <a:chExt cx="12192000" cy="6864625"/>
          </a:xfrm>
        </p:grpSpPr>
        <p:pic>
          <p:nvPicPr>
            <p:cNvPr id="6" name="Picture 5" descr="A close-up of colorful objects&#10;&#10;Description automatically generated">
              <a:extLst>
                <a:ext uri="{FF2B5EF4-FFF2-40B4-BE49-F238E27FC236}">
                  <a16:creationId xmlns:a16="http://schemas.microsoft.com/office/drawing/2014/main" id="{B67F59FF-1486-8E46-3F1A-114680ED851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10800000">
              <a:off x="4419600" y="-6625"/>
              <a:ext cx="7772400" cy="3757229"/>
            </a:xfrm>
            <a:prstGeom prst="rect">
              <a:avLst/>
            </a:prstGeom>
          </p:spPr>
        </p:pic>
        <p:grpSp>
          <p:nvGrpSpPr>
            <p:cNvPr id="8" name="Group 7">
              <a:extLst>
                <a:ext uri="{FF2B5EF4-FFF2-40B4-BE49-F238E27FC236}">
                  <a16:creationId xmlns:a16="http://schemas.microsoft.com/office/drawing/2014/main" id="{9E3FB7E3-E1D0-89AE-A1D9-C8F8ECE06977}"/>
                </a:ext>
              </a:extLst>
            </p:cNvPr>
            <p:cNvGrpSpPr/>
            <p:nvPr/>
          </p:nvGrpSpPr>
          <p:grpSpPr>
            <a:xfrm>
              <a:off x="0" y="1589509"/>
              <a:ext cx="12192000" cy="5268491"/>
              <a:chOff x="0" y="1589509"/>
              <a:chExt cx="12192000" cy="5268491"/>
            </a:xfrm>
          </p:grpSpPr>
          <p:sp>
            <p:nvSpPr>
              <p:cNvPr id="13" name="Rectangle 12">
                <a:extLst>
                  <a:ext uri="{FF2B5EF4-FFF2-40B4-BE49-F238E27FC236}">
                    <a16:creationId xmlns:a16="http://schemas.microsoft.com/office/drawing/2014/main" id="{75A20DA6-0E07-5C8C-7A5E-25F082F49A16}"/>
                  </a:ext>
                </a:extLst>
              </p:cNvPr>
              <p:cNvSpPr/>
              <p:nvPr/>
            </p:nvSpPr>
            <p:spPr bwMode="auto">
              <a:xfrm>
                <a:off x="7072829" y="3028132"/>
                <a:ext cx="5119171" cy="3829868"/>
              </a:xfrm>
              <a:prstGeom prst="rect">
                <a:avLst/>
              </a:prstGeom>
              <a:gradFill flip="none" rotWithShape="1">
                <a:gsLst>
                  <a:gs pos="100000">
                    <a:srgbClr val="ECE9E6"/>
                  </a:gs>
                  <a:gs pos="63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 name="Picture 13" descr="A close-up of colorful objects&#10;&#10;Description automatically generated">
                <a:extLst>
                  <a:ext uri="{FF2B5EF4-FFF2-40B4-BE49-F238E27FC236}">
                    <a16:creationId xmlns:a16="http://schemas.microsoft.com/office/drawing/2014/main" id="{7D754536-87C0-2F36-3B4B-8CD8A3B6F70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589509"/>
                <a:ext cx="7772400" cy="5268491"/>
              </a:xfrm>
              <a:prstGeom prst="rect">
                <a:avLst/>
              </a:prstGeom>
            </p:spPr>
          </p:pic>
        </p:grpSp>
      </p:grpSp>
      <p:sp>
        <p:nvSpPr>
          <p:cNvPr id="2" name="Title 1">
            <a:extLst>
              <a:ext uri="{FF2B5EF4-FFF2-40B4-BE49-F238E27FC236}">
                <a16:creationId xmlns:a16="http://schemas.microsoft.com/office/drawing/2014/main" id="{CD7FE0D4-F9DD-2321-6AA8-C6F97E932EDF}"/>
              </a:ext>
            </a:extLst>
          </p:cNvPr>
          <p:cNvSpPr>
            <a:spLocks noGrp="1"/>
          </p:cNvSpPr>
          <p:nvPr>
            <p:ph type="title"/>
          </p:nvPr>
        </p:nvSpPr>
        <p:spPr>
          <a:xfrm>
            <a:off x="571501" y="472190"/>
            <a:ext cx="11049000" cy="1107996"/>
          </a:xfrm>
        </p:spPr>
        <p:txBody>
          <a:bodyPr/>
          <a:lstStyle/>
          <a:p>
            <a:pPr algn="ctr"/>
            <a:r>
              <a:rPr lang="en-US"/>
              <a:t>Copilot scenarios for</a:t>
            </a:r>
            <a:br>
              <a:rPr lang="en-US"/>
            </a:br>
            <a:r>
              <a:rPr lang="en-US">
                <a:gradFill>
                  <a:gsLst>
                    <a:gs pos="44000">
                      <a:srgbClr val="0078D4"/>
                    </a:gs>
                    <a:gs pos="0">
                      <a:srgbClr val="C03BC4"/>
                    </a:gs>
                  </a:gsLst>
                  <a:path path="circle">
                    <a:fillToRect l="100000" t="100000"/>
                  </a:path>
                </a:gradFill>
              </a:rPr>
              <a:t>Operations</a:t>
            </a:r>
          </a:p>
        </p:txBody>
      </p:sp>
      <p:pic>
        <p:nvPicPr>
          <p:cNvPr id="3" name="Picture 2">
            <a:extLst>
              <a:ext uri="{FF2B5EF4-FFF2-40B4-BE49-F238E27FC236}">
                <a16:creationId xmlns:a16="http://schemas.microsoft.com/office/drawing/2014/main" id="{B376A401-CB2E-05D3-95B8-D8686A52A2A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9756" y="1795624"/>
            <a:ext cx="10712489" cy="4132218"/>
          </a:xfrm>
          <a:prstGeom prst="roundRect">
            <a:avLst>
              <a:gd name="adj" fmla="val 3194"/>
            </a:avLst>
          </a:prstGeom>
          <a:ln w="6350">
            <a:solidFill>
              <a:schemeClr val="bg1">
                <a:lumMod val="95000"/>
              </a:schemeClr>
            </a:solidFill>
          </a:ln>
          <a:effectLst>
            <a:outerShdw blurRad="127000" dist="127000" dir="2700000" algn="tl" rotWithShape="0">
              <a:prstClr val="black">
                <a:alpha val="20000"/>
              </a:prstClr>
            </a:outerShdw>
          </a:effectLst>
        </p:spPr>
      </p:pic>
      <p:sp>
        <p:nvSpPr>
          <p:cNvPr id="7" name="Rectangle: Rounded Corners 78">
            <a:extLst>
              <a:ext uri="{FF2B5EF4-FFF2-40B4-BE49-F238E27FC236}">
                <a16:creationId xmlns:a16="http://schemas.microsoft.com/office/drawing/2014/main" id="{00F9BBA2-47DE-A890-3B05-0BC754684F2D}"/>
              </a:ext>
              <a:ext uri="{C183D7F6-B498-43B3-948B-1728B52AA6E4}">
                <adec:decorative xmlns:adec="http://schemas.microsoft.com/office/drawing/2017/decorative" val="1"/>
              </a:ext>
            </a:extLst>
          </p:cNvPr>
          <p:cNvSpPr/>
          <p:nvPr/>
        </p:nvSpPr>
        <p:spPr bwMode="auto">
          <a:xfrm>
            <a:off x="986083" y="3716567"/>
            <a:ext cx="3200400" cy="1828800"/>
          </a:xfrm>
          <a:prstGeom prst="roundRect">
            <a:avLst>
              <a:gd name="adj" fmla="val 6796"/>
            </a:avLst>
          </a:prstGeom>
          <a:solidFill>
            <a:srgbClr val="FFFFFF">
              <a:alpha val="85098"/>
            </a:srgbClr>
          </a:solidFill>
          <a:ln w="6350" cap="flat" cmpd="sng" algn="ctr">
            <a:solidFill>
              <a:schemeClr val="bg1">
                <a:lumMod val="95000"/>
              </a:schemeClr>
            </a:solidFill>
            <a:prstDash val="solid"/>
            <a:headEnd type="none" w="med" len="med"/>
            <a:tailEnd type="none" w="med" len="med"/>
          </a:ln>
          <a:effectLst>
            <a:outerShdw blurRad="1270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9" name="Rectangle: Rounded Corners 81">
            <a:extLst>
              <a:ext uri="{FF2B5EF4-FFF2-40B4-BE49-F238E27FC236}">
                <a16:creationId xmlns:a16="http://schemas.microsoft.com/office/drawing/2014/main" id="{15CE6BFA-5CFF-3C02-DC6B-D2C5BF673221}"/>
              </a:ext>
              <a:ext uri="{C183D7F6-B498-43B3-948B-1728B52AA6E4}">
                <adec:decorative xmlns:adec="http://schemas.microsoft.com/office/drawing/2017/decorative" val="1"/>
              </a:ext>
            </a:extLst>
          </p:cNvPr>
          <p:cNvSpPr/>
          <p:nvPr/>
        </p:nvSpPr>
        <p:spPr bwMode="auto">
          <a:xfrm>
            <a:off x="4495800" y="3718108"/>
            <a:ext cx="3200400" cy="1828800"/>
          </a:xfrm>
          <a:prstGeom prst="roundRect">
            <a:avLst>
              <a:gd name="adj" fmla="val 6053"/>
            </a:avLst>
          </a:prstGeom>
          <a:solidFill>
            <a:srgbClr val="FFFFFF">
              <a:alpha val="85098"/>
            </a:srgbClr>
          </a:solidFill>
          <a:ln w="6350" cap="flat" cmpd="sng" algn="ctr">
            <a:solidFill>
              <a:schemeClr val="bg1">
                <a:lumMod val="95000"/>
              </a:schemeClr>
            </a:solidFill>
            <a:prstDash val="solid"/>
            <a:headEnd type="none" w="med" len="med"/>
            <a:tailEnd type="none" w="med" len="med"/>
          </a:ln>
          <a:effectLst>
            <a:outerShdw blurRad="1270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Rounded Corners 83">
            <a:extLst>
              <a:ext uri="{FF2B5EF4-FFF2-40B4-BE49-F238E27FC236}">
                <a16:creationId xmlns:a16="http://schemas.microsoft.com/office/drawing/2014/main" id="{BDF6B994-BDEC-2037-AAF2-3085D8CDAD22}"/>
              </a:ext>
              <a:ext uri="{C183D7F6-B498-43B3-948B-1728B52AA6E4}">
                <adec:decorative xmlns:adec="http://schemas.microsoft.com/office/drawing/2017/decorative" val="1"/>
              </a:ext>
            </a:extLst>
          </p:cNvPr>
          <p:cNvSpPr/>
          <p:nvPr/>
        </p:nvSpPr>
        <p:spPr bwMode="auto">
          <a:xfrm>
            <a:off x="8001000" y="3716567"/>
            <a:ext cx="3200400" cy="1828800"/>
          </a:xfrm>
          <a:prstGeom prst="roundRect">
            <a:avLst>
              <a:gd name="adj" fmla="val 5310"/>
            </a:avLst>
          </a:prstGeom>
          <a:solidFill>
            <a:srgbClr val="FFFFFF">
              <a:alpha val="85098"/>
            </a:srgbClr>
          </a:solidFill>
          <a:ln w="6350" cap="flat" cmpd="sng" algn="ctr">
            <a:solidFill>
              <a:schemeClr val="bg1">
                <a:lumMod val="95000"/>
              </a:schemeClr>
            </a:solidFill>
            <a:prstDash val="solid"/>
            <a:headEnd type="none" w="med" len="med"/>
            <a:tailEnd type="none" w="med" len="med"/>
          </a:ln>
          <a:effectLst>
            <a:outerShdw blurRad="1270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11" name="TextBox 22">
            <a:extLst>
              <a:ext uri="{FF2B5EF4-FFF2-40B4-BE49-F238E27FC236}">
                <a16:creationId xmlns:a16="http://schemas.microsoft.com/office/drawing/2014/main" id="{E8664ED7-CBB1-5D14-FF4C-2EC26ABCB214}"/>
              </a:ext>
            </a:extLst>
          </p:cNvPr>
          <p:cNvSpPr txBox="1"/>
          <p:nvPr/>
        </p:nvSpPr>
        <p:spPr>
          <a:xfrm>
            <a:off x="1444752" y="3886687"/>
            <a:ext cx="2283061" cy="27699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gradFill>
                  <a:gsLst>
                    <a:gs pos="37000">
                      <a:srgbClr val="0078D4"/>
                    </a:gs>
                    <a:gs pos="0">
                      <a:srgbClr val="C03BC4"/>
                    </a:gs>
                  </a:gsLst>
                  <a:path path="circle">
                    <a:fillToRect l="100000" t="100000"/>
                  </a:path>
                </a:gradFill>
                <a:effectLst/>
                <a:uLnTx/>
                <a:uFillTx/>
                <a:latin typeface="Segoe UI Semibold"/>
                <a:ea typeface="+mn-ea"/>
                <a:cs typeface="Segoe UI" pitchFamily="34" charset="0"/>
              </a:rPr>
              <a:t>Overview and KPIs</a:t>
            </a:r>
          </a:p>
        </p:txBody>
      </p:sp>
      <p:sp>
        <p:nvSpPr>
          <p:cNvPr id="12" name="TextBox 23">
            <a:extLst>
              <a:ext uri="{FF2B5EF4-FFF2-40B4-BE49-F238E27FC236}">
                <a16:creationId xmlns:a16="http://schemas.microsoft.com/office/drawing/2014/main" id="{C6F5FA3E-2DEC-1989-4B5B-AC582FA8E881}"/>
              </a:ext>
            </a:extLst>
          </p:cNvPr>
          <p:cNvSpPr txBox="1"/>
          <p:nvPr/>
        </p:nvSpPr>
        <p:spPr>
          <a:xfrm>
            <a:off x="1183712" y="4234841"/>
            <a:ext cx="2805143" cy="1166345"/>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11111"/>
                </a:solidFill>
                <a:effectLst/>
                <a:uLnTx/>
                <a:uFillTx/>
                <a:latin typeface="Segoe UI "/>
                <a:ea typeface="Roboto"/>
                <a:cs typeface="Roboto"/>
              </a:rPr>
              <a:t>KPIs play a crucial role in the sector, providing a compass to navigate toward success. Let's dive into KPIs for Operations and how Copilot </a:t>
            </a:r>
            <a:br>
              <a:rPr kumimoji="0" lang="en-US" sz="1400" b="0" i="0" u="none" strike="noStrike" kern="1200" cap="none" spc="0" normalizeH="0" baseline="0" noProof="0">
                <a:ln>
                  <a:noFill/>
                </a:ln>
                <a:solidFill>
                  <a:srgbClr val="111111"/>
                </a:solidFill>
                <a:effectLst/>
                <a:uLnTx/>
                <a:uFillTx/>
                <a:latin typeface="Segoe UI "/>
                <a:ea typeface="Roboto"/>
                <a:cs typeface="Roboto"/>
              </a:rPr>
            </a:br>
            <a:r>
              <a:rPr kumimoji="0" lang="en-US" sz="1400" b="0" i="0" u="none" strike="noStrike" kern="1200" cap="none" spc="0" normalizeH="0" baseline="0" noProof="0">
                <a:ln>
                  <a:noFill/>
                </a:ln>
                <a:solidFill>
                  <a:srgbClr val="111111"/>
                </a:solidFill>
                <a:effectLst/>
                <a:uLnTx/>
                <a:uFillTx/>
                <a:latin typeface="Segoe UI "/>
                <a:ea typeface="Roboto"/>
                <a:cs typeface="Roboto"/>
              </a:rPr>
              <a:t>can assist.</a:t>
            </a:r>
            <a:endParaRPr kumimoji="0" lang="en-US" sz="1400" b="0" i="0" u="none" strike="noStrike" kern="1200" cap="none" spc="0" normalizeH="0" baseline="0" noProof="0">
              <a:ln>
                <a:noFill/>
              </a:ln>
              <a:solidFill>
                <a:srgbClr val="000000"/>
              </a:solidFill>
              <a:effectLst/>
              <a:uLnTx/>
              <a:uFillTx/>
              <a:latin typeface="Segoe UI "/>
              <a:ea typeface="+mn-ea"/>
              <a:cs typeface="+mn-cs"/>
            </a:endParaRPr>
          </a:p>
        </p:txBody>
      </p:sp>
      <p:sp>
        <p:nvSpPr>
          <p:cNvPr id="21" name="TextBox 25">
            <a:extLst>
              <a:ext uri="{FF2B5EF4-FFF2-40B4-BE49-F238E27FC236}">
                <a16:creationId xmlns:a16="http://schemas.microsoft.com/office/drawing/2014/main" id="{D03B9D5E-A340-C2A8-0255-8902FD701EAB}"/>
              </a:ext>
            </a:extLst>
          </p:cNvPr>
          <p:cNvSpPr txBox="1"/>
          <p:nvPr/>
        </p:nvSpPr>
        <p:spPr>
          <a:xfrm>
            <a:off x="4954469" y="3888228"/>
            <a:ext cx="2283061" cy="27699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gradFill>
                  <a:gsLst>
                    <a:gs pos="37000">
                      <a:srgbClr val="0078D4"/>
                    </a:gs>
                    <a:gs pos="0">
                      <a:srgbClr val="C03BC4"/>
                    </a:gs>
                  </a:gsLst>
                  <a:path path="circle">
                    <a:fillToRect l="100000" t="100000"/>
                  </a:path>
                </a:gradFill>
                <a:effectLst/>
                <a:uLnTx/>
                <a:uFillTx/>
                <a:latin typeface="Segoe UI Semibold"/>
                <a:ea typeface="+mn-ea"/>
                <a:cs typeface="Segoe UI" pitchFamily="34" charset="0"/>
              </a:rPr>
              <a:t>Use case by role</a:t>
            </a:r>
          </a:p>
        </p:txBody>
      </p:sp>
      <p:sp>
        <p:nvSpPr>
          <p:cNvPr id="22" name="TextBox 26">
            <a:extLst>
              <a:ext uri="{FF2B5EF4-FFF2-40B4-BE49-F238E27FC236}">
                <a16:creationId xmlns:a16="http://schemas.microsoft.com/office/drawing/2014/main" id="{CC78C69F-21E0-8752-130E-8D7BDC192AC8}"/>
              </a:ext>
            </a:extLst>
          </p:cNvPr>
          <p:cNvSpPr txBox="1"/>
          <p:nvPr/>
        </p:nvSpPr>
        <p:spPr>
          <a:xfrm>
            <a:off x="4724400" y="4236382"/>
            <a:ext cx="2743200" cy="1166345"/>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Copilot can simplify the tasks that Operations professionals perform every day. Look at key use cases and how Copilot can be your AI assistant along the way.</a:t>
            </a:r>
          </a:p>
        </p:txBody>
      </p:sp>
      <p:sp>
        <p:nvSpPr>
          <p:cNvPr id="23" name="TextBox 28">
            <a:extLst>
              <a:ext uri="{FF2B5EF4-FFF2-40B4-BE49-F238E27FC236}">
                <a16:creationId xmlns:a16="http://schemas.microsoft.com/office/drawing/2014/main" id="{019560C5-D268-5131-6CA7-8319F4780E86}"/>
              </a:ext>
            </a:extLst>
          </p:cNvPr>
          <p:cNvSpPr txBox="1"/>
          <p:nvPr/>
        </p:nvSpPr>
        <p:spPr>
          <a:xfrm>
            <a:off x="8197423" y="3886687"/>
            <a:ext cx="2807554" cy="27699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gradFill>
                  <a:gsLst>
                    <a:gs pos="37000">
                      <a:srgbClr val="0078D4"/>
                    </a:gs>
                    <a:gs pos="0">
                      <a:srgbClr val="C03BC4"/>
                    </a:gs>
                  </a:gsLst>
                  <a:path path="circle">
                    <a:fillToRect l="100000" t="100000"/>
                  </a:path>
                </a:gradFill>
                <a:effectLst/>
                <a:uLnTx/>
                <a:uFillTx/>
                <a:latin typeface="Segoe UI Semibold"/>
                <a:ea typeface="+mn-ea"/>
                <a:cs typeface="Segoe UI" pitchFamily="34" charset="0"/>
              </a:rPr>
              <a:t>Day in the life</a:t>
            </a:r>
          </a:p>
        </p:txBody>
      </p:sp>
      <p:sp>
        <p:nvSpPr>
          <p:cNvPr id="24" name="TextBox 29">
            <a:extLst>
              <a:ext uri="{FF2B5EF4-FFF2-40B4-BE49-F238E27FC236}">
                <a16:creationId xmlns:a16="http://schemas.microsoft.com/office/drawing/2014/main" id="{AE35EF6F-1A97-65F2-EC64-66A2E2F862EB}"/>
              </a:ext>
            </a:extLst>
          </p:cNvPr>
          <p:cNvSpPr txBox="1"/>
          <p:nvPr/>
        </p:nvSpPr>
        <p:spPr>
          <a:xfrm>
            <a:off x="8329782" y="4234841"/>
            <a:ext cx="2542836" cy="69236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See how real-life Operations pros are using Copilot in their day-to-day.</a:t>
            </a:r>
          </a:p>
        </p:txBody>
      </p:sp>
    </p:spTree>
    <p:extLst>
      <p:ext uri="{BB962C8B-B14F-4D97-AF65-F5344CB8AC3E}">
        <p14:creationId xmlns:p14="http://schemas.microsoft.com/office/powerpoint/2010/main" val="12276903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C175B1E9-4F76-203A-54F6-308A03A63750}"/>
              </a:ext>
              <a:ext uri="{C183D7F6-B498-43B3-948B-1728B52AA6E4}">
                <adec:decorative xmlns:adec="http://schemas.microsoft.com/office/drawing/2017/decorative" val="1"/>
              </a:ext>
            </a:extLst>
          </p:cNvPr>
          <p:cNvGrpSpPr/>
          <p:nvPr/>
        </p:nvGrpSpPr>
        <p:grpSpPr>
          <a:xfrm rot="10800000">
            <a:off x="0" y="0"/>
            <a:ext cx="12191999" cy="4465640"/>
            <a:chOff x="1" y="1589509"/>
            <a:chExt cx="12752816" cy="4671054"/>
          </a:xfrm>
        </p:grpSpPr>
        <p:sp>
          <p:nvSpPr>
            <p:cNvPr id="58" name="Rectangle 57">
              <a:extLst>
                <a:ext uri="{FF2B5EF4-FFF2-40B4-BE49-F238E27FC236}">
                  <a16:creationId xmlns:a16="http://schemas.microsoft.com/office/drawing/2014/main" id="{3FA1C935-2AC3-4CF0-3729-7F3B8A2B3483}"/>
                </a:ext>
              </a:extLst>
            </p:cNvPr>
            <p:cNvSpPr/>
            <p:nvPr/>
          </p:nvSpPr>
          <p:spPr bwMode="auto">
            <a:xfrm>
              <a:off x="7072828" y="3028132"/>
              <a:ext cx="5679989" cy="3232431"/>
            </a:xfrm>
            <a:prstGeom prst="rect">
              <a:avLst/>
            </a:prstGeom>
            <a:gradFill flip="none" rotWithShape="1">
              <a:gsLst>
                <a:gs pos="100000">
                  <a:srgbClr val="ECE9E6">
                    <a:alpha val="59893"/>
                  </a:srgbClr>
                </a:gs>
                <a:gs pos="79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0" name="Picture 59" descr="A close-up of colorful objects&#10;&#10;Description automatically generated">
              <a:extLst>
                <a:ext uri="{FF2B5EF4-FFF2-40B4-BE49-F238E27FC236}">
                  <a16:creationId xmlns:a16="http://schemas.microsoft.com/office/drawing/2014/main" id="{81E9381D-0DE2-29C8-CD56-3519920E762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 y="1589509"/>
              <a:ext cx="7772400" cy="4671054"/>
            </a:xfrm>
            <a:prstGeom prst="rect">
              <a:avLst/>
            </a:prstGeom>
          </p:spPr>
        </p:pic>
      </p:grpSp>
      <p:sp>
        <p:nvSpPr>
          <p:cNvPr id="54" name="Rounded Rectangle 53">
            <a:extLst>
              <a:ext uri="{FF2B5EF4-FFF2-40B4-BE49-F238E27FC236}">
                <a16:creationId xmlns:a16="http://schemas.microsoft.com/office/drawing/2014/main" id="{624336E6-B2CA-BC7E-EDC4-BA2FC8D8C3BC}"/>
              </a:ext>
            </a:extLst>
          </p:cNvPr>
          <p:cNvSpPr/>
          <p:nvPr/>
        </p:nvSpPr>
        <p:spPr bwMode="auto">
          <a:xfrm>
            <a:off x="615382" y="1200159"/>
            <a:ext cx="5243043" cy="1796236"/>
          </a:xfrm>
          <a:prstGeom prst="roundRect">
            <a:avLst>
              <a:gd name="adj" fmla="val 5974"/>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Freeform 27">
            <a:extLst>
              <a:ext uri="{FF2B5EF4-FFF2-40B4-BE49-F238E27FC236}">
                <a16:creationId xmlns:a16="http://schemas.microsoft.com/office/drawing/2014/main" id="{C19F5F57-D77B-91AE-B525-F47C2DC420C0}"/>
              </a:ext>
              <a:ext uri="{C183D7F6-B498-43B3-948B-1728B52AA6E4}">
                <adec:decorative xmlns:adec="http://schemas.microsoft.com/office/drawing/2017/decorative" val="1"/>
              </a:ext>
            </a:extLst>
          </p:cNvPr>
          <p:cNvSpPr/>
          <p:nvPr/>
        </p:nvSpPr>
        <p:spPr bwMode="auto">
          <a:xfrm rot="5400000" flipV="1">
            <a:off x="-166116" y="2035912"/>
            <a:ext cx="1508760"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79" y="0"/>
                  <a:pt x="3298418" y="6823"/>
                  <a:pt x="3309449" y="1785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5556048C-7597-DEEB-951F-0402CF85A181}"/>
              </a:ext>
            </a:extLst>
          </p:cNvPr>
          <p:cNvSpPr>
            <a:spLocks noGrp="1"/>
          </p:cNvSpPr>
          <p:nvPr>
            <p:ph type="title"/>
          </p:nvPr>
        </p:nvSpPr>
        <p:spPr/>
        <p:txBody>
          <a:bodyPr/>
          <a:lstStyle/>
          <a:p>
            <a:r>
              <a:rPr lang="en-US"/>
              <a:t>Using Copilot in </a:t>
            </a:r>
            <a:r>
              <a:rPr lang="en-US">
                <a:gradFill>
                  <a:gsLst>
                    <a:gs pos="26000">
                      <a:srgbClr val="0078D4"/>
                    </a:gs>
                    <a:gs pos="0">
                      <a:srgbClr val="C03BC4"/>
                    </a:gs>
                  </a:gsLst>
                  <a:path path="circle">
                    <a:fillToRect l="100000" t="100000"/>
                  </a:path>
                </a:gradFill>
              </a:rPr>
              <a:t>Operations</a:t>
            </a:r>
          </a:p>
        </p:txBody>
      </p:sp>
      <p:sp>
        <p:nvSpPr>
          <p:cNvPr id="5" name="TextBox 4">
            <a:extLst>
              <a:ext uri="{FF2B5EF4-FFF2-40B4-BE49-F238E27FC236}">
                <a16:creationId xmlns:a16="http://schemas.microsoft.com/office/drawing/2014/main" id="{DA163D16-D03E-4C06-CEF1-DCE31621FD46}"/>
              </a:ext>
            </a:extLst>
          </p:cNvPr>
          <p:cNvSpPr txBox="1"/>
          <p:nvPr/>
        </p:nvSpPr>
        <p:spPr>
          <a:xfrm>
            <a:off x="861403" y="1815400"/>
            <a:ext cx="1025776" cy="430887"/>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35000">
                      <a:srgbClr val="0078D4"/>
                    </a:gs>
                    <a:gs pos="0">
                      <a:srgbClr val="C03BC4"/>
                    </a:gs>
                  </a:gsLst>
                  <a:path path="circle">
                    <a:fillToRect l="100000" t="100000"/>
                  </a:path>
                </a:gradFill>
                <a:effectLst/>
                <a:uLnTx/>
                <a:uFillTx/>
                <a:latin typeface="Segoe UI Semibold"/>
                <a:ea typeface="Segoe UI" pitchFamily="34" charset="0"/>
                <a:cs typeface="Segoe UI Semibold" panose="020B0702040204020203" pitchFamily="34" charset="0"/>
              </a:rPr>
              <a:t>Goals and challenges</a:t>
            </a:r>
          </a:p>
        </p:txBody>
      </p:sp>
      <p:sp>
        <p:nvSpPr>
          <p:cNvPr id="6" name="Text Placeholder 5">
            <a:extLst>
              <a:ext uri="{FF2B5EF4-FFF2-40B4-BE49-F238E27FC236}">
                <a16:creationId xmlns:a16="http://schemas.microsoft.com/office/drawing/2014/main" id="{E25D191D-9D0E-C6C6-E06B-F6AFEFABF6E7}"/>
              </a:ext>
            </a:extLst>
          </p:cNvPr>
          <p:cNvSpPr txBox="1">
            <a:spLocks/>
          </p:cNvSpPr>
          <p:nvPr/>
        </p:nvSpPr>
        <p:spPr>
          <a:xfrm>
            <a:off x="2112643" y="1660913"/>
            <a:ext cx="3575202" cy="874727"/>
          </a:xfrm>
          <a:prstGeom prst="rect">
            <a:avLst/>
          </a:prstGeom>
        </p:spPr>
        <p:txBody>
          <a:bodyPr vert="horz" wrap="square" lIns="0" tIns="0" rIns="0" bIns="0" rtlCol="0" anchor="ctr">
            <a:spAutoFit/>
          </a:bodyPr>
          <a:lstStyle>
            <a:defPPr>
              <a:defRPr lang="en-US"/>
            </a:defPPr>
            <a:lvl1pPr marR="0" indent="0" defTabSz="582780" fontAlgn="auto">
              <a:lnSpc>
                <a:spcPct val="100000"/>
              </a:lnSpc>
              <a:spcBef>
                <a:spcPct val="0"/>
              </a:spcBef>
              <a:spcAft>
                <a:spcPts val="300"/>
              </a:spcAft>
              <a:buClrTx/>
              <a:buSzTx/>
              <a:buFont typeface="Wingdings" panose="05000000000000000000" pitchFamily="2" charset="2"/>
              <a:buNone/>
              <a:tabLst/>
              <a:defRPr sz="105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582780" rtl="0" eaLnBrk="1" fontAlgn="auto" latinLnBrk="0" hangingPunct="1">
              <a:lnSpc>
                <a:spcPct val="110000"/>
              </a:lnSpc>
              <a:spcBef>
                <a:spcPct val="0"/>
              </a:spcBef>
              <a:spcAft>
                <a:spcPts val="300"/>
              </a:spcAft>
              <a:buClrTx/>
              <a:buSzTx/>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Modern operations teams grapple with rising talent costs, supply chain issues, and the imperative of digital transformation. To thrive, operational leaders must explore ways to streamline or automate internal processes and enhance efficiency.</a:t>
            </a:r>
          </a:p>
        </p:txBody>
      </p:sp>
      <p:sp>
        <p:nvSpPr>
          <p:cNvPr id="55" name="Rounded Rectangle 54">
            <a:extLst>
              <a:ext uri="{FF2B5EF4-FFF2-40B4-BE49-F238E27FC236}">
                <a16:creationId xmlns:a16="http://schemas.microsoft.com/office/drawing/2014/main" id="{01AF91DE-90F3-4932-6B20-53CEE20D3A58}"/>
              </a:ext>
            </a:extLst>
          </p:cNvPr>
          <p:cNvSpPr/>
          <p:nvPr/>
        </p:nvSpPr>
        <p:spPr bwMode="auto">
          <a:xfrm>
            <a:off x="615382" y="3109206"/>
            <a:ext cx="5243043" cy="1946275"/>
          </a:xfrm>
          <a:prstGeom prst="roundRect">
            <a:avLst>
              <a:gd name="adj" fmla="val 3298"/>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Freeform 27">
            <a:extLst>
              <a:ext uri="{FF2B5EF4-FFF2-40B4-BE49-F238E27FC236}">
                <a16:creationId xmlns:a16="http://schemas.microsoft.com/office/drawing/2014/main" id="{61877FB3-93C5-1697-C5F0-58AE6AD041EE}"/>
              </a:ext>
              <a:ext uri="{C183D7F6-B498-43B3-948B-1728B52AA6E4}">
                <adec:decorative xmlns:adec="http://schemas.microsoft.com/office/drawing/2017/decorative" val="1"/>
              </a:ext>
            </a:extLst>
          </p:cNvPr>
          <p:cNvSpPr/>
          <p:nvPr/>
        </p:nvSpPr>
        <p:spPr bwMode="auto">
          <a:xfrm rot="5400000" flipV="1">
            <a:off x="-257558" y="4017299"/>
            <a:ext cx="1691640"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79" y="0"/>
                  <a:pt x="3298418" y="6823"/>
                  <a:pt x="3309449" y="1785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15" name="Graphic 120" descr="Icon of an arrow hitting the bullseye">
            <a:extLst>
              <a:ext uri="{FF2B5EF4-FFF2-40B4-BE49-F238E27FC236}">
                <a16:creationId xmlns:a16="http://schemas.microsoft.com/office/drawing/2014/main" id="{B51953D9-9B1E-3B14-46F0-FC887115033B}"/>
              </a:ext>
            </a:extLst>
          </p:cNvPr>
          <p:cNvSpPr>
            <a:spLocks noChangeAspect="1"/>
          </p:cNvSpPr>
          <p:nvPr/>
        </p:nvSpPr>
        <p:spPr>
          <a:xfrm>
            <a:off x="861403" y="1417706"/>
            <a:ext cx="274320" cy="274320"/>
          </a:xfrm>
          <a:custGeom>
            <a:avLst/>
            <a:gdLst>
              <a:gd name="connsiteX0" fmla="*/ 95269 w 190538"/>
              <a:gd name="connsiteY0" fmla="*/ 0 h 190538"/>
              <a:gd name="connsiteX1" fmla="*/ 127911 w 190538"/>
              <a:gd name="connsiteY1" fmla="*/ 5734 h 190538"/>
              <a:gd name="connsiteX2" fmla="*/ 116529 w 190538"/>
              <a:gd name="connsiteY2" fmla="*/ 17107 h 190538"/>
              <a:gd name="connsiteX3" fmla="*/ 17136 w 190538"/>
              <a:gd name="connsiteY3" fmla="*/ 74002 h 190538"/>
              <a:gd name="connsiteX4" fmla="*/ 74031 w 190538"/>
              <a:gd name="connsiteY4" fmla="*/ 173395 h 190538"/>
              <a:gd name="connsiteX5" fmla="*/ 173425 w 190538"/>
              <a:gd name="connsiteY5" fmla="*/ 116500 h 190538"/>
              <a:gd name="connsiteX6" fmla="*/ 173431 w 190538"/>
              <a:gd name="connsiteY6" fmla="*/ 74028 h 190538"/>
              <a:gd name="connsiteX7" fmla="*/ 184804 w 190538"/>
              <a:gd name="connsiteY7" fmla="*/ 62655 h 190538"/>
              <a:gd name="connsiteX8" fmla="*/ 190538 w 190538"/>
              <a:gd name="connsiteY8" fmla="*/ 95269 h 190538"/>
              <a:gd name="connsiteX9" fmla="*/ 95269 w 190538"/>
              <a:gd name="connsiteY9" fmla="*/ 190538 h 190538"/>
              <a:gd name="connsiteX10" fmla="*/ 0 w 190538"/>
              <a:gd name="connsiteY10" fmla="*/ 95269 h 190538"/>
              <a:gd name="connsiteX11" fmla="*/ 95269 w 190538"/>
              <a:gd name="connsiteY11" fmla="*/ 0 h 190538"/>
              <a:gd name="connsiteX12" fmla="*/ 95269 w 190538"/>
              <a:gd name="connsiteY12" fmla="*/ 38119 h 190538"/>
              <a:gd name="connsiteX13" fmla="*/ 109576 w 190538"/>
              <a:gd name="connsiteY13" fmla="*/ 39929 h 190538"/>
              <a:gd name="connsiteX14" fmla="*/ 109576 w 190538"/>
              <a:gd name="connsiteY14" fmla="*/ 54854 h 190538"/>
              <a:gd name="connsiteX15" fmla="*/ 54872 w 190538"/>
              <a:gd name="connsiteY15" fmla="*/ 80967 h 190538"/>
              <a:gd name="connsiteX16" fmla="*/ 80983 w 190538"/>
              <a:gd name="connsiteY16" fmla="*/ 135671 h 190538"/>
              <a:gd name="connsiteX17" fmla="*/ 135688 w 190538"/>
              <a:gd name="connsiteY17" fmla="*/ 109558 h 190538"/>
              <a:gd name="connsiteX18" fmla="*/ 135693 w 190538"/>
              <a:gd name="connsiteY18" fmla="*/ 80982 h 190538"/>
              <a:gd name="connsiteX19" fmla="*/ 150619 w 190538"/>
              <a:gd name="connsiteY19" fmla="*/ 80982 h 190538"/>
              <a:gd name="connsiteX20" fmla="*/ 109571 w 190538"/>
              <a:gd name="connsiteY20" fmla="*/ 150605 h 190538"/>
              <a:gd name="connsiteX21" fmla="*/ 39948 w 190538"/>
              <a:gd name="connsiteY21" fmla="*/ 109557 h 190538"/>
              <a:gd name="connsiteX22" fmla="*/ 80996 w 190538"/>
              <a:gd name="connsiteY22" fmla="*/ 39934 h 190538"/>
              <a:gd name="connsiteX23" fmla="*/ 95288 w 190538"/>
              <a:gd name="connsiteY23" fmla="*/ 38119 h 190538"/>
              <a:gd name="connsiteX24" fmla="*/ 114319 w 190538"/>
              <a:gd name="connsiteY24" fmla="*/ 95269 h 190538"/>
              <a:gd name="connsiteX25" fmla="*/ 95263 w 190538"/>
              <a:gd name="connsiteY25" fmla="*/ 114313 h 190538"/>
              <a:gd name="connsiteX26" fmla="*/ 76219 w 190538"/>
              <a:gd name="connsiteY26" fmla="*/ 95257 h 190538"/>
              <a:gd name="connsiteX27" fmla="*/ 95275 w 190538"/>
              <a:gd name="connsiteY27" fmla="*/ 76213 h 190538"/>
              <a:gd name="connsiteX28" fmla="*/ 102727 w 190538"/>
              <a:gd name="connsiteY28" fmla="*/ 77734 h 190538"/>
              <a:gd name="connsiteX29" fmla="*/ 119110 w 190538"/>
              <a:gd name="connsiteY29" fmla="*/ 61351 h 190538"/>
              <a:gd name="connsiteX30" fmla="*/ 119101 w 190538"/>
              <a:gd name="connsiteY30" fmla="*/ 30975 h 190538"/>
              <a:gd name="connsiteX31" fmla="*/ 121196 w 190538"/>
              <a:gd name="connsiteY31" fmla="*/ 25927 h 190538"/>
              <a:gd name="connsiteX32" fmla="*/ 145009 w 190538"/>
              <a:gd name="connsiteY32" fmla="*/ 2115 h 190538"/>
              <a:gd name="connsiteX33" fmla="*/ 155112 w 190538"/>
              <a:gd name="connsiteY33" fmla="*/ 2121 h 190538"/>
              <a:gd name="connsiteX34" fmla="*/ 157201 w 190538"/>
              <a:gd name="connsiteY34" fmla="*/ 7163 h 190538"/>
              <a:gd name="connsiteX35" fmla="*/ 157201 w 190538"/>
              <a:gd name="connsiteY35" fmla="*/ 33357 h 190538"/>
              <a:gd name="connsiteX36" fmla="*/ 183394 w 190538"/>
              <a:gd name="connsiteY36" fmla="*/ 33357 h 190538"/>
              <a:gd name="connsiteX37" fmla="*/ 190531 w 190538"/>
              <a:gd name="connsiteY37" fmla="*/ 40507 h 190538"/>
              <a:gd name="connsiteX38" fmla="*/ 188443 w 190538"/>
              <a:gd name="connsiteY38" fmla="*/ 45549 h 190538"/>
              <a:gd name="connsiteX39" fmla="*/ 164630 w 190538"/>
              <a:gd name="connsiteY39" fmla="*/ 69361 h 190538"/>
              <a:gd name="connsiteX40" fmla="*/ 159582 w 190538"/>
              <a:gd name="connsiteY40" fmla="*/ 71457 h 190538"/>
              <a:gd name="connsiteX41" fmla="*/ 129197 w 190538"/>
              <a:gd name="connsiteY41" fmla="*/ 71457 h 190538"/>
              <a:gd name="connsiteX42" fmla="*/ 112814 w 190538"/>
              <a:gd name="connsiteY42" fmla="*/ 87840 h 190538"/>
              <a:gd name="connsiteX43" fmla="*/ 114319 w 190538"/>
              <a:gd name="connsiteY43" fmla="*/ 95269 h 190538"/>
              <a:gd name="connsiteX44" fmla="*/ 156620 w 190538"/>
              <a:gd name="connsiteY44" fmla="*/ 57169 h 190538"/>
              <a:gd name="connsiteX45" fmla="*/ 166145 w 190538"/>
              <a:gd name="connsiteY45" fmla="*/ 47644 h 190538"/>
              <a:gd name="connsiteX46" fmla="*/ 150047 w 190538"/>
              <a:gd name="connsiteY46" fmla="*/ 47644 h 190538"/>
              <a:gd name="connsiteX47" fmla="*/ 142904 w 190538"/>
              <a:gd name="connsiteY47" fmla="*/ 40500 h 190538"/>
              <a:gd name="connsiteX48" fmla="*/ 142904 w 190538"/>
              <a:gd name="connsiteY48" fmla="*/ 24403 h 190538"/>
              <a:gd name="connsiteX49" fmla="*/ 133388 w 190538"/>
              <a:gd name="connsiteY49" fmla="*/ 33928 h 190538"/>
              <a:gd name="connsiteX50" fmla="*/ 133388 w 190538"/>
              <a:gd name="connsiteY50" fmla="*/ 56607 h 190538"/>
              <a:gd name="connsiteX51" fmla="*/ 133960 w 190538"/>
              <a:gd name="connsiteY51" fmla="*/ 57169 h 190538"/>
              <a:gd name="connsiteX52" fmla="*/ 156629 w 190538"/>
              <a:gd name="connsiteY52" fmla="*/ 57169 h 1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538" h="190538">
                <a:moveTo>
                  <a:pt x="95269" y="0"/>
                </a:moveTo>
                <a:cubicBezTo>
                  <a:pt x="106737" y="0"/>
                  <a:pt x="117729" y="2029"/>
                  <a:pt x="127911" y="5734"/>
                </a:cubicBezTo>
                <a:lnTo>
                  <a:pt x="116529" y="17107"/>
                </a:lnTo>
                <a:cubicBezTo>
                  <a:pt x="73371" y="5372"/>
                  <a:pt x="28871" y="30844"/>
                  <a:pt x="17136" y="74002"/>
                </a:cubicBezTo>
                <a:cubicBezTo>
                  <a:pt x="5400" y="117160"/>
                  <a:pt x="30873" y="161659"/>
                  <a:pt x="74031" y="173395"/>
                </a:cubicBezTo>
                <a:cubicBezTo>
                  <a:pt x="117189" y="185131"/>
                  <a:pt x="161689" y="159658"/>
                  <a:pt x="173425" y="116500"/>
                </a:cubicBezTo>
                <a:cubicBezTo>
                  <a:pt x="177205" y="102596"/>
                  <a:pt x="177208" y="87934"/>
                  <a:pt x="173431" y="74028"/>
                </a:cubicBezTo>
                <a:lnTo>
                  <a:pt x="184804" y="62655"/>
                </a:lnTo>
                <a:cubicBezTo>
                  <a:pt x="188608" y="73108"/>
                  <a:pt x="190549" y="84146"/>
                  <a:pt x="190538" y="95269"/>
                </a:cubicBezTo>
                <a:cubicBezTo>
                  <a:pt x="190538" y="147885"/>
                  <a:pt x="147885" y="190538"/>
                  <a:pt x="95269" y="190538"/>
                </a:cubicBezTo>
                <a:cubicBezTo>
                  <a:pt x="42653" y="190538"/>
                  <a:pt x="0" y="147885"/>
                  <a:pt x="0" y="95269"/>
                </a:cubicBezTo>
                <a:cubicBezTo>
                  <a:pt x="0" y="42653"/>
                  <a:pt x="42653" y="0"/>
                  <a:pt x="95269" y="0"/>
                </a:cubicBezTo>
                <a:close/>
                <a:moveTo>
                  <a:pt x="95269" y="38119"/>
                </a:moveTo>
                <a:cubicBezTo>
                  <a:pt x="100095" y="38117"/>
                  <a:pt x="104902" y="38725"/>
                  <a:pt x="109576" y="39929"/>
                </a:cubicBezTo>
                <a:lnTo>
                  <a:pt x="109576" y="54854"/>
                </a:lnTo>
                <a:cubicBezTo>
                  <a:pt x="87259" y="46959"/>
                  <a:pt x="62767" y="58650"/>
                  <a:pt x="54872" y="80967"/>
                </a:cubicBezTo>
                <a:cubicBezTo>
                  <a:pt x="46976" y="103283"/>
                  <a:pt x="58667" y="127775"/>
                  <a:pt x="80983" y="135671"/>
                </a:cubicBezTo>
                <a:cubicBezTo>
                  <a:pt x="103301" y="143567"/>
                  <a:pt x="127792" y="131876"/>
                  <a:pt x="135688" y="109558"/>
                </a:cubicBezTo>
                <a:cubicBezTo>
                  <a:pt x="138958" y="100313"/>
                  <a:pt x="138960" y="90227"/>
                  <a:pt x="135693" y="80982"/>
                </a:cubicBezTo>
                <a:lnTo>
                  <a:pt x="150619" y="80982"/>
                </a:lnTo>
                <a:cubicBezTo>
                  <a:pt x="158509" y="111543"/>
                  <a:pt x="140132" y="142713"/>
                  <a:pt x="109571" y="150605"/>
                </a:cubicBezTo>
                <a:cubicBezTo>
                  <a:pt x="79010" y="158495"/>
                  <a:pt x="47839" y="140118"/>
                  <a:pt x="39948" y="109557"/>
                </a:cubicBezTo>
                <a:cubicBezTo>
                  <a:pt x="32058" y="78996"/>
                  <a:pt x="50435" y="47825"/>
                  <a:pt x="80996" y="39934"/>
                </a:cubicBezTo>
                <a:cubicBezTo>
                  <a:pt x="85664" y="38728"/>
                  <a:pt x="90467" y="38119"/>
                  <a:pt x="95288" y="38119"/>
                </a:cubicBezTo>
                <a:close/>
                <a:moveTo>
                  <a:pt x="114319" y="95269"/>
                </a:moveTo>
                <a:cubicBezTo>
                  <a:pt x="114315" y="105790"/>
                  <a:pt x="105784" y="114316"/>
                  <a:pt x="95263" y="114313"/>
                </a:cubicBezTo>
                <a:cubicBezTo>
                  <a:pt x="84742" y="114310"/>
                  <a:pt x="76216" y="105778"/>
                  <a:pt x="76219" y="95257"/>
                </a:cubicBezTo>
                <a:cubicBezTo>
                  <a:pt x="76222" y="84735"/>
                  <a:pt x="84754" y="76210"/>
                  <a:pt x="95275" y="76213"/>
                </a:cubicBezTo>
                <a:cubicBezTo>
                  <a:pt x="97836" y="76214"/>
                  <a:pt x="100371" y="76731"/>
                  <a:pt x="102727" y="77734"/>
                </a:cubicBezTo>
                <a:lnTo>
                  <a:pt x="119110" y="61351"/>
                </a:lnTo>
                <a:lnTo>
                  <a:pt x="119101" y="30975"/>
                </a:lnTo>
                <a:cubicBezTo>
                  <a:pt x="119103" y="29081"/>
                  <a:pt x="119856" y="27266"/>
                  <a:pt x="121196" y="25927"/>
                </a:cubicBezTo>
                <a:lnTo>
                  <a:pt x="145009" y="2115"/>
                </a:lnTo>
                <a:cubicBezTo>
                  <a:pt x="147800" y="-674"/>
                  <a:pt x="152323" y="-671"/>
                  <a:pt x="155112" y="2121"/>
                </a:cubicBezTo>
                <a:cubicBezTo>
                  <a:pt x="156447" y="3459"/>
                  <a:pt x="157199" y="5272"/>
                  <a:pt x="157201" y="7163"/>
                </a:cubicBezTo>
                <a:lnTo>
                  <a:pt x="157201" y="33357"/>
                </a:lnTo>
                <a:lnTo>
                  <a:pt x="183394" y="33357"/>
                </a:lnTo>
                <a:cubicBezTo>
                  <a:pt x="187340" y="33360"/>
                  <a:pt x="190535" y="36561"/>
                  <a:pt x="190531" y="40507"/>
                </a:cubicBezTo>
                <a:cubicBezTo>
                  <a:pt x="190530" y="42397"/>
                  <a:pt x="189779" y="44211"/>
                  <a:pt x="188443" y="45549"/>
                </a:cubicBezTo>
                <a:lnTo>
                  <a:pt x="164630" y="69361"/>
                </a:lnTo>
                <a:cubicBezTo>
                  <a:pt x="163292" y="70701"/>
                  <a:pt x="161475" y="71455"/>
                  <a:pt x="159582" y="71457"/>
                </a:cubicBezTo>
                <a:lnTo>
                  <a:pt x="129197" y="71457"/>
                </a:lnTo>
                <a:lnTo>
                  <a:pt x="112814" y="87840"/>
                </a:lnTo>
                <a:cubicBezTo>
                  <a:pt x="113786" y="90126"/>
                  <a:pt x="114319" y="92631"/>
                  <a:pt x="114319" y="95269"/>
                </a:cubicBezTo>
                <a:close/>
                <a:moveTo>
                  <a:pt x="156620" y="57169"/>
                </a:moveTo>
                <a:lnTo>
                  <a:pt x="166145" y="47644"/>
                </a:lnTo>
                <a:lnTo>
                  <a:pt x="150047" y="47644"/>
                </a:lnTo>
                <a:cubicBezTo>
                  <a:pt x="146102" y="47644"/>
                  <a:pt x="142904" y="44446"/>
                  <a:pt x="142904" y="40500"/>
                </a:cubicBezTo>
                <a:lnTo>
                  <a:pt x="142904" y="24403"/>
                </a:lnTo>
                <a:lnTo>
                  <a:pt x="133388" y="33928"/>
                </a:lnTo>
                <a:lnTo>
                  <a:pt x="133388" y="56607"/>
                </a:lnTo>
                <a:cubicBezTo>
                  <a:pt x="133590" y="56783"/>
                  <a:pt x="133781" y="56970"/>
                  <a:pt x="133960" y="57169"/>
                </a:cubicBezTo>
                <a:lnTo>
                  <a:pt x="156629" y="57169"/>
                </a:ln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28C2FB2D-3A08-56B6-3813-9A401B615CE4}"/>
              </a:ext>
            </a:extLst>
          </p:cNvPr>
          <p:cNvSpPr txBox="1"/>
          <p:nvPr/>
        </p:nvSpPr>
        <p:spPr>
          <a:xfrm>
            <a:off x="861403" y="3739730"/>
            <a:ext cx="1025776" cy="430887"/>
          </a:xfrm>
          <a:prstGeom prst="rect">
            <a:avLst/>
          </a:prstGeom>
          <a:noFill/>
        </p:spPr>
        <p:txBody>
          <a:bodyPr wrap="square" lIns="0" tIns="0" rIns="0" bIns="0" anchor="ctr">
            <a:spAutoFit/>
          </a:bodyPr>
          <a:lstStyle>
            <a:defPPr>
              <a:defRPr lang="en-US"/>
            </a:defPPr>
            <a:lvl1pPr marR="0" lvl="0" indent="0" defTabSz="932472" fontAlgn="base">
              <a:spcBef>
                <a:spcPct val="0"/>
              </a:spcBef>
              <a:spcAft>
                <a:spcPts val="1200"/>
              </a:spcAft>
              <a:buClrTx/>
              <a:buSzTx/>
              <a:buFontTx/>
              <a:buNone/>
              <a:tabLst/>
              <a:defRPr kumimoji="0" sz="1400" b="0" i="0" u="none" strike="noStrike" cap="none" spc="0" normalizeH="0" baseline="0">
                <a:ln>
                  <a:noFill/>
                </a:ln>
                <a:gradFill>
                  <a:gsLst>
                    <a:gs pos="35000">
                      <a:srgbClr val="0078D4"/>
                    </a:gs>
                    <a:gs pos="0">
                      <a:srgbClr val="C03BC4"/>
                    </a:gs>
                  </a:gsLst>
                  <a:path path="circle">
                    <a:fillToRect l="100000" t="100000"/>
                  </a:path>
                </a:gradFill>
                <a:effectLst/>
                <a:uLnTx/>
                <a:uFillTx/>
                <a:latin typeface="+mj-lt"/>
                <a:ea typeface="Segoe UI" pitchFamily="34" charset="0"/>
                <a:cs typeface="Segoe UI Semibold" panose="020B0702040204020203" pitchFamily="34" charset="0"/>
              </a:defRPr>
            </a:lvl1p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Semibold"/>
                <a:cs typeface="Segoe UI Semibold"/>
              </a:rPr>
              <a:t>Copilot can assist with ...</a:t>
            </a:r>
          </a:p>
        </p:txBody>
      </p:sp>
      <p:sp>
        <p:nvSpPr>
          <p:cNvPr id="16" name="Graphic 60">
            <a:extLst>
              <a:ext uri="{FF2B5EF4-FFF2-40B4-BE49-F238E27FC236}">
                <a16:creationId xmlns:a16="http://schemas.microsoft.com/office/drawing/2014/main" id="{BA10CD87-1C53-F287-B0EF-BF4534C5E210}"/>
              </a:ext>
              <a:ext uri="{C183D7F6-B498-43B3-948B-1728B52AA6E4}">
                <adec:decorative xmlns:adec="http://schemas.microsoft.com/office/drawing/2017/decorative" val="1"/>
              </a:ext>
            </a:extLst>
          </p:cNvPr>
          <p:cNvSpPr>
            <a:spLocks/>
          </p:cNvSpPr>
          <p:nvPr/>
        </p:nvSpPr>
        <p:spPr>
          <a:xfrm>
            <a:off x="861403" y="3311556"/>
            <a:ext cx="304800" cy="304800"/>
          </a:xfrm>
          <a:custGeom>
            <a:avLst/>
            <a:gdLst>
              <a:gd name="connsiteX0" fmla="*/ 152400 w 304800"/>
              <a:gd name="connsiteY0" fmla="*/ 0 h 304800"/>
              <a:gd name="connsiteX1" fmla="*/ 304800 w 304800"/>
              <a:gd name="connsiteY1" fmla="*/ 152400 h 304800"/>
              <a:gd name="connsiteX2" fmla="*/ 152400 w 304800"/>
              <a:gd name="connsiteY2" fmla="*/ 304800 h 304800"/>
              <a:gd name="connsiteX3" fmla="*/ 0 w 304800"/>
              <a:gd name="connsiteY3" fmla="*/ 152400 h 304800"/>
              <a:gd name="connsiteX4" fmla="*/ 152400 w 304800"/>
              <a:gd name="connsiteY4" fmla="*/ 0 h 304800"/>
              <a:gd name="connsiteX5" fmla="*/ 152400 w 304800"/>
              <a:gd name="connsiteY5" fmla="*/ 25405 h 304800"/>
              <a:gd name="connsiteX6" fmla="*/ 25405 w 304800"/>
              <a:gd name="connsiteY6" fmla="*/ 152400 h 304800"/>
              <a:gd name="connsiteX7" fmla="*/ 152400 w 304800"/>
              <a:gd name="connsiteY7" fmla="*/ 279395 h 304800"/>
              <a:gd name="connsiteX8" fmla="*/ 279395 w 304800"/>
              <a:gd name="connsiteY8" fmla="*/ 152400 h 304800"/>
              <a:gd name="connsiteX9" fmla="*/ 152400 w 304800"/>
              <a:gd name="connsiteY9" fmla="*/ 25405 h 304800"/>
              <a:gd name="connsiteX10" fmla="*/ 152400 w 304800"/>
              <a:gd name="connsiteY10" fmla="*/ 205740 h 304800"/>
              <a:gd name="connsiteX11" fmla="*/ 167640 w 304800"/>
              <a:gd name="connsiteY11" fmla="*/ 220980 h 304800"/>
              <a:gd name="connsiteX12" fmla="*/ 152400 w 304800"/>
              <a:gd name="connsiteY12" fmla="*/ 236220 h 304800"/>
              <a:gd name="connsiteX13" fmla="*/ 137160 w 304800"/>
              <a:gd name="connsiteY13" fmla="*/ 220980 h 304800"/>
              <a:gd name="connsiteX14" fmla="*/ 152400 w 304800"/>
              <a:gd name="connsiteY14" fmla="*/ 205740 h 304800"/>
              <a:gd name="connsiteX15" fmla="*/ 152400 w 304800"/>
              <a:gd name="connsiteY15" fmla="*/ 72390 h 304800"/>
              <a:gd name="connsiteX16" fmla="*/ 194310 w 304800"/>
              <a:gd name="connsiteY16" fmla="*/ 114300 h 304800"/>
              <a:gd name="connsiteX17" fmla="*/ 178293 w 304800"/>
              <a:gd name="connsiteY17" fmla="*/ 150251 h 304800"/>
              <a:gd name="connsiteX18" fmla="*/ 175717 w 304800"/>
              <a:gd name="connsiteY18" fmla="*/ 152857 h 304800"/>
              <a:gd name="connsiteX19" fmla="*/ 163830 w 304800"/>
              <a:gd name="connsiteY19" fmla="*/ 175260 h 304800"/>
              <a:gd name="connsiteX20" fmla="*/ 152400 w 304800"/>
              <a:gd name="connsiteY20" fmla="*/ 186690 h 304800"/>
              <a:gd name="connsiteX21" fmla="*/ 140970 w 304800"/>
              <a:gd name="connsiteY21" fmla="*/ 175260 h 304800"/>
              <a:gd name="connsiteX22" fmla="*/ 156987 w 304800"/>
              <a:gd name="connsiteY22" fmla="*/ 139309 h 304800"/>
              <a:gd name="connsiteX23" fmla="*/ 159563 w 304800"/>
              <a:gd name="connsiteY23" fmla="*/ 136703 h 304800"/>
              <a:gd name="connsiteX24" fmla="*/ 171450 w 304800"/>
              <a:gd name="connsiteY24" fmla="*/ 114300 h 304800"/>
              <a:gd name="connsiteX25" fmla="*/ 152339 w 304800"/>
              <a:gd name="connsiteY25" fmla="*/ 95312 h 304800"/>
              <a:gd name="connsiteX26" fmla="*/ 133457 w 304800"/>
              <a:gd name="connsiteY26" fmla="*/ 112349 h 304800"/>
              <a:gd name="connsiteX27" fmla="*/ 133350 w 304800"/>
              <a:gd name="connsiteY27" fmla="*/ 114300 h 304800"/>
              <a:gd name="connsiteX28" fmla="*/ 121920 w 304800"/>
              <a:gd name="connsiteY28" fmla="*/ 125730 h 304800"/>
              <a:gd name="connsiteX29" fmla="*/ 110490 w 304800"/>
              <a:gd name="connsiteY29" fmla="*/ 114300 h 304800"/>
              <a:gd name="connsiteX30" fmla="*/ 152400 w 304800"/>
              <a:gd name="connsiteY30" fmla="*/ 723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04800">
                <a:moveTo>
                  <a:pt x="152400" y="0"/>
                </a:moveTo>
                <a:cubicBezTo>
                  <a:pt x="236571" y="0"/>
                  <a:pt x="304800" y="68245"/>
                  <a:pt x="304800" y="152400"/>
                </a:cubicBezTo>
                <a:cubicBezTo>
                  <a:pt x="304800" y="236555"/>
                  <a:pt x="236571" y="304800"/>
                  <a:pt x="152400" y="304800"/>
                </a:cubicBezTo>
                <a:cubicBezTo>
                  <a:pt x="68229" y="304800"/>
                  <a:pt x="0" y="236555"/>
                  <a:pt x="0" y="152400"/>
                </a:cubicBezTo>
                <a:cubicBezTo>
                  <a:pt x="0" y="68245"/>
                  <a:pt x="68229" y="0"/>
                  <a:pt x="152400" y="0"/>
                </a:cubicBezTo>
                <a:close/>
                <a:moveTo>
                  <a:pt x="152400" y="25405"/>
                </a:moveTo>
                <a:cubicBezTo>
                  <a:pt x="82372" y="25405"/>
                  <a:pt x="25405" y="82372"/>
                  <a:pt x="25405" y="152400"/>
                </a:cubicBezTo>
                <a:cubicBezTo>
                  <a:pt x="25405" y="222428"/>
                  <a:pt x="82372" y="279395"/>
                  <a:pt x="152400" y="279395"/>
                </a:cubicBezTo>
                <a:cubicBezTo>
                  <a:pt x="222428" y="279395"/>
                  <a:pt x="279395" y="222428"/>
                  <a:pt x="279395" y="152400"/>
                </a:cubicBezTo>
                <a:cubicBezTo>
                  <a:pt x="279395" y="82372"/>
                  <a:pt x="222428" y="25405"/>
                  <a:pt x="152400" y="25405"/>
                </a:cubicBezTo>
                <a:close/>
                <a:moveTo>
                  <a:pt x="152400" y="205740"/>
                </a:moveTo>
                <a:cubicBezTo>
                  <a:pt x="160817" y="205740"/>
                  <a:pt x="167640" y="212563"/>
                  <a:pt x="167640" y="220980"/>
                </a:cubicBezTo>
                <a:cubicBezTo>
                  <a:pt x="167640" y="229397"/>
                  <a:pt x="160817" y="236220"/>
                  <a:pt x="152400" y="236220"/>
                </a:cubicBezTo>
                <a:cubicBezTo>
                  <a:pt x="143983" y="236220"/>
                  <a:pt x="137160" y="229397"/>
                  <a:pt x="137160" y="220980"/>
                </a:cubicBezTo>
                <a:cubicBezTo>
                  <a:pt x="137160" y="212563"/>
                  <a:pt x="143983" y="205740"/>
                  <a:pt x="152400" y="205740"/>
                </a:cubicBezTo>
                <a:close/>
                <a:moveTo>
                  <a:pt x="152400" y="72390"/>
                </a:moveTo>
                <a:cubicBezTo>
                  <a:pt x="175547" y="72390"/>
                  <a:pt x="194310" y="91154"/>
                  <a:pt x="194310" y="114300"/>
                </a:cubicBezTo>
                <a:cubicBezTo>
                  <a:pt x="194310" y="129692"/>
                  <a:pt x="189784" y="138288"/>
                  <a:pt x="178293" y="150251"/>
                </a:cubicBezTo>
                <a:lnTo>
                  <a:pt x="175717" y="152857"/>
                </a:lnTo>
                <a:cubicBezTo>
                  <a:pt x="166238" y="162336"/>
                  <a:pt x="163830" y="166360"/>
                  <a:pt x="163830" y="175260"/>
                </a:cubicBezTo>
                <a:cubicBezTo>
                  <a:pt x="163830" y="181572"/>
                  <a:pt x="158712" y="186690"/>
                  <a:pt x="152400" y="186690"/>
                </a:cubicBezTo>
                <a:cubicBezTo>
                  <a:pt x="146088" y="186690"/>
                  <a:pt x="140970" y="181572"/>
                  <a:pt x="140970" y="175260"/>
                </a:cubicBezTo>
                <a:cubicBezTo>
                  <a:pt x="140970" y="159868"/>
                  <a:pt x="145496" y="151272"/>
                  <a:pt x="156987" y="139309"/>
                </a:cubicBezTo>
                <a:lnTo>
                  <a:pt x="159563" y="136703"/>
                </a:lnTo>
                <a:cubicBezTo>
                  <a:pt x="169042" y="127224"/>
                  <a:pt x="171450" y="123200"/>
                  <a:pt x="171450" y="114300"/>
                </a:cubicBezTo>
                <a:cubicBezTo>
                  <a:pt x="171416" y="103779"/>
                  <a:pt x="162859" y="95278"/>
                  <a:pt x="152339" y="95312"/>
                </a:cubicBezTo>
                <a:cubicBezTo>
                  <a:pt x="142621" y="95343"/>
                  <a:pt x="134484" y="102685"/>
                  <a:pt x="133457" y="112349"/>
                </a:cubicBezTo>
                <a:lnTo>
                  <a:pt x="133350" y="114300"/>
                </a:lnTo>
                <a:cubicBezTo>
                  <a:pt x="133350" y="120613"/>
                  <a:pt x="128232" y="125730"/>
                  <a:pt x="121920" y="125730"/>
                </a:cubicBezTo>
                <a:cubicBezTo>
                  <a:pt x="115607" y="125730"/>
                  <a:pt x="110490" y="120613"/>
                  <a:pt x="110490" y="114300"/>
                </a:cubicBezTo>
                <a:cubicBezTo>
                  <a:pt x="110490" y="91154"/>
                  <a:pt x="129253" y="72390"/>
                  <a:pt x="152400" y="7239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56" name="Rounded Rectangle 55">
            <a:extLst>
              <a:ext uri="{FF2B5EF4-FFF2-40B4-BE49-F238E27FC236}">
                <a16:creationId xmlns:a16="http://schemas.microsoft.com/office/drawing/2014/main" id="{63BDA2E8-CC89-8D3F-8525-D7874ADEF765}"/>
              </a:ext>
            </a:extLst>
          </p:cNvPr>
          <p:cNvSpPr/>
          <p:nvPr/>
        </p:nvSpPr>
        <p:spPr bwMode="auto">
          <a:xfrm>
            <a:off x="615382" y="5173989"/>
            <a:ext cx="5243043" cy="1391953"/>
          </a:xfrm>
          <a:prstGeom prst="roundRect">
            <a:avLst>
              <a:gd name="adj" fmla="val 4803"/>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Freeform 27">
            <a:extLst>
              <a:ext uri="{FF2B5EF4-FFF2-40B4-BE49-F238E27FC236}">
                <a16:creationId xmlns:a16="http://schemas.microsoft.com/office/drawing/2014/main" id="{2855A4DA-90A9-2FD7-BFE7-9EF28520276C}"/>
              </a:ext>
              <a:ext uri="{C183D7F6-B498-43B3-948B-1728B52AA6E4}">
                <adec:decorative xmlns:adec="http://schemas.microsoft.com/office/drawing/2017/decorative" val="1"/>
              </a:ext>
            </a:extLst>
          </p:cNvPr>
          <p:cNvSpPr/>
          <p:nvPr/>
        </p:nvSpPr>
        <p:spPr bwMode="auto">
          <a:xfrm rot="5400000" flipV="1">
            <a:off x="-6097" y="5842846"/>
            <a:ext cx="1188720"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79" y="0"/>
                  <a:pt x="3298418" y="6823"/>
                  <a:pt x="3309449" y="1785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60B65502-D314-D0F9-51E9-7FB1AFA5BA13}"/>
              </a:ext>
            </a:extLst>
          </p:cNvPr>
          <p:cNvSpPr txBox="1"/>
          <p:nvPr/>
        </p:nvSpPr>
        <p:spPr>
          <a:xfrm>
            <a:off x="861403" y="5887628"/>
            <a:ext cx="1025776" cy="430887"/>
          </a:xfrm>
          <a:prstGeom prst="rect">
            <a:avLst/>
          </a:prstGeom>
          <a:noFill/>
        </p:spPr>
        <p:txBody>
          <a:bodyPr wrap="square" lIns="0" tIns="0" rIns="0" bIns="0" anchor="ctr">
            <a:spAutoFit/>
          </a:bodyPr>
          <a:lstStyle>
            <a:defPPr>
              <a:defRPr lang="en-US"/>
            </a:defPPr>
            <a:lvl1pPr marR="0" lvl="0" indent="0" defTabSz="932472" fontAlgn="base">
              <a:spcBef>
                <a:spcPct val="0"/>
              </a:spcBef>
              <a:spcAft>
                <a:spcPts val="1200"/>
              </a:spcAft>
              <a:buClrTx/>
              <a:buSzTx/>
              <a:buFontTx/>
              <a:buNone/>
              <a:tabLst/>
              <a:defRPr kumimoji="0" sz="1400" b="0" i="0" u="none" strike="noStrike" cap="none" spc="0" normalizeH="0" baseline="0">
                <a:ln>
                  <a:noFill/>
                </a:ln>
                <a:gradFill>
                  <a:gsLst>
                    <a:gs pos="35000">
                      <a:srgbClr val="0078D4"/>
                    </a:gs>
                    <a:gs pos="0">
                      <a:srgbClr val="C03BC4"/>
                    </a:gs>
                  </a:gsLst>
                  <a:path path="circle">
                    <a:fillToRect l="100000" t="100000"/>
                  </a:path>
                </a:gradFill>
                <a:effectLst/>
                <a:uLnTx/>
                <a:uFillTx/>
                <a:latin typeface="+mj-lt"/>
                <a:ea typeface="Segoe UI" pitchFamily="34" charset="0"/>
                <a:cs typeface="Segoe UI Semibold" panose="020B0702040204020203" pitchFamily="34" charset="0"/>
              </a:defRPr>
            </a:lvl1p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Semibold"/>
                <a:cs typeface="Segoe UI Semibold"/>
              </a:rPr>
              <a:t>Operations roles</a:t>
            </a:r>
          </a:p>
        </p:txBody>
      </p:sp>
      <p:sp>
        <p:nvSpPr>
          <p:cNvPr id="14" name="Graphic 74" descr="Icon of a person with a checkmark">
            <a:extLst>
              <a:ext uri="{FF2B5EF4-FFF2-40B4-BE49-F238E27FC236}">
                <a16:creationId xmlns:a16="http://schemas.microsoft.com/office/drawing/2014/main" id="{CA73DF9F-25D7-9A86-573C-9DB9652E919E}"/>
              </a:ext>
            </a:extLst>
          </p:cNvPr>
          <p:cNvSpPr/>
          <p:nvPr/>
        </p:nvSpPr>
        <p:spPr>
          <a:xfrm>
            <a:off x="861403" y="5431380"/>
            <a:ext cx="315793" cy="337740"/>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122396 w 199986"/>
              <a:gd name="connsiteY5" fmla="*/ 144228 h 199986"/>
              <a:gd name="connsiteX6" fmla="*/ 115662 w 199986"/>
              <a:gd name="connsiteY6" fmla="*/ 144345 h 199986"/>
              <a:gd name="connsiteX7" fmla="*/ 115662 w 199986"/>
              <a:gd name="connsiteY7" fmla="*/ 150962 h 199986"/>
              <a:gd name="connsiteX8" fmla="*/ 134712 w 199986"/>
              <a:gd name="connsiteY8" fmla="*/ 170012 h 199986"/>
              <a:gd name="connsiteX9" fmla="*/ 141446 w 199986"/>
              <a:gd name="connsiteY9" fmla="*/ 170012 h 199986"/>
              <a:gd name="connsiteX10" fmla="*/ 179546 w 199986"/>
              <a:gd name="connsiteY10" fmla="*/ 131912 h 199986"/>
              <a:gd name="connsiteX11" fmla="*/ 179429 w 199986"/>
              <a:gd name="connsiteY11" fmla="*/ 125178 h 199986"/>
              <a:gd name="connsiteX12" fmla="*/ 172812 w 199986"/>
              <a:gd name="connsiteY12" fmla="*/ 125178 h 199986"/>
              <a:gd name="connsiteX13" fmla="*/ 138074 w 199986"/>
              <a:gd name="connsiteY13" fmla="*/ 159915 h 199986"/>
              <a:gd name="connsiteX14" fmla="*/ 122396 w 199986"/>
              <a:gd name="connsiteY14" fmla="*/ 144228 h 199986"/>
              <a:gd name="connsiteX15" fmla="*/ 95421 w 199986"/>
              <a:gd name="connsiteY15" fmla="*/ 114262 h 199986"/>
              <a:gd name="connsiteX16" fmla="*/ 88678 w 199986"/>
              <a:gd name="connsiteY16" fmla="*/ 128549 h 199986"/>
              <a:gd name="connsiteX17" fmla="*/ 21422 w 199986"/>
              <a:gd name="connsiteY17" fmla="*/ 128549 h 199986"/>
              <a:gd name="connsiteX18" fmla="*/ 14278 w 199986"/>
              <a:gd name="connsiteY18" fmla="*/ 135674 h 199986"/>
              <a:gd name="connsiteX19" fmla="*/ 14278 w 199986"/>
              <a:gd name="connsiteY19" fmla="*/ 135693 h 199986"/>
              <a:gd name="connsiteX20" fmla="*/ 14278 w 199986"/>
              <a:gd name="connsiteY20" fmla="*/ 141189 h 199986"/>
              <a:gd name="connsiteX21" fmla="*/ 19421 w 199986"/>
              <a:gd name="connsiteY21" fmla="*/ 155105 h 199986"/>
              <a:gd name="connsiteX22" fmla="*/ 76162 w 199986"/>
              <a:gd name="connsiteY22" fmla="*/ 176193 h 199986"/>
              <a:gd name="connsiteX23" fmla="*/ 92164 w 199986"/>
              <a:gd name="connsiteY23" fmla="*/ 175184 h 199986"/>
              <a:gd name="connsiteX24" fmla="*/ 100851 w 199986"/>
              <a:gd name="connsiteY24" fmla="*/ 188195 h 199986"/>
              <a:gd name="connsiteX25" fmla="*/ 76162 w 199986"/>
              <a:gd name="connsiteY25" fmla="*/ 190481 h 199986"/>
              <a:gd name="connsiteX26" fmla="*/ 8553 w 199986"/>
              <a:gd name="connsiteY26" fmla="*/ 164382 h 199986"/>
              <a:gd name="connsiteX27" fmla="*/ 0 w 199986"/>
              <a:gd name="connsiteY27" fmla="*/ 141189 h 199986"/>
              <a:gd name="connsiteX28" fmla="*/ 0 w 199986"/>
              <a:gd name="connsiteY28" fmla="*/ 135693 h 199986"/>
              <a:gd name="connsiteX29" fmla="*/ 21412 w 199986"/>
              <a:gd name="connsiteY29" fmla="*/ 114262 h 199986"/>
              <a:gd name="connsiteX30" fmla="*/ 21422 w 199986"/>
              <a:gd name="connsiteY30" fmla="*/ 114262 h 199986"/>
              <a:gd name="connsiteX31" fmla="*/ 95431 w 199986"/>
              <a:gd name="connsiteY31" fmla="*/ 114262 h 199986"/>
              <a:gd name="connsiteX32" fmla="*/ 76162 w 199986"/>
              <a:gd name="connsiteY32" fmla="*/ 0 h 199986"/>
              <a:gd name="connsiteX33" fmla="*/ 123787 w 199986"/>
              <a:gd name="connsiteY33" fmla="*/ 47625 h 199986"/>
              <a:gd name="connsiteX34" fmla="*/ 76162 w 199986"/>
              <a:gd name="connsiteY34" fmla="*/ 95250 h 199986"/>
              <a:gd name="connsiteX35" fmla="*/ 28537 w 199986"/>
              <a:gd name="connsiteY35" fmla="*/ 47625 h 199986"/>
              <a:gd name="connsiteX36" fmla="*/ 76162 w 199986"/>
              <a:gd name="connsiteY36" fmla="*/ 0 h 199986"/>
              <a:gd name="connsiteX37" fmla="*/ 76162 w 199986"/>
              <a:gd name="connsiteY37" fmla="*/ 14288 h 199986"/>
              <a:gd name="connsiteX38" fmla="*/ 42824 w 199986"/>
              <a:gd name="connsiteY38" fmla="*/ 47625 h 199986"/>
              <a:gd name="connsiteX39" fmla="*/ 76162 w 199986"/>
              <a:gd name="connsiteY39" fmla="*/ 80963 h 199986"/>
              <a:gd name="connsiteX40" fmla="*/ 109499 w 199986"/>
              <a:gd name="connsiteY40" fmla="*/ 47625 h 199986"/>
              <a:gd name="connsiteX41" fmla="*/ 76162 w 199986"/>
              <a:gd name="connsiteY41" fmla="*/ 14288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95421" y="114262"/>
                </a:moveTo>
                <a:cubicBezTo>
                  <a:pt x="92571" y="118716"/>
                  <a:pt x="90304" y="123517"/>
                  <a:pt x="88678" y="128549"/>
                </a:cubicBezTo>
                <a:lnTo>
                  <a:pt x="21422" y="128549"/>
                </a:lnTo>
                <a:cubicBezTo>
                  <a:pt x="17482" y="128544"/>
                  <a:pt x="14283" y="131734"/>
                  <a:pt x="14278" y="135674"/>
                </a:cubicBezTo>
                <a:cubicBezTo>
                  <a:pt x="14278" y="135681"/>
                  <a:pt x="14278" y="135686"/>
                  <a:pt x="14278" y="135693"/>
                </a:cubicBezTo>
                <a:lnTo>
                  <a:pt x="14278" y="141189"/>
                </a:lnTo>
                <a:cubicBezTo>
                  <a:pt x="14278" y="146294"/>
                  <a:pt x="16107" y="151228"/>
                  <a:pt x="19421" y="155105"/>
                </a:cubicBezTo>
                <a:cubicBezTo>
                  <a:pt x="31356" y="169088"/>
                  <a:pt x="50082" y="176193"/>
                  <a:pt x="76162" y="176193"/>
                </a:cubicBezTo>
                <a:cubicBezTo>
                  <a:pt x="81848" y="176193"/>
                  <a:pt x="87173" y="175851"/>
                  <a:pt x="92164" y="175184"/>
                </a:cubicBezTo>
                <a:cubicBezTo>
                  <a:pt x="94498" y="179899"/>
                  <a:pt x="97431" y="184261"/>
                  <a:pt x="100851" y="188195"/>
                </a:cubicBezTo>
                <a:cubicBezTo>
                  <a:pt x="93269" y="189719"/>
                  <a:pt x="85039" y="190481"/>
                  <a:pt x="76162" y="190481"/>
                </a:cubicBezTo>
                <a:cubicBezTo>
                  <a:pt x="46196" y="190481"/>
                  <a:pt x="23470" y="181861"/>
                  <a:pt x="8553" y="164382"/>
                </a:cubicBezTo>
                <a:cubicBezTo>
                  <a:pt x="3033" y="157916"/>
                  <a:pt x="0" y="149692"/>
                  <a:pt x="0" y="141189"/>
                </a:cubicBezTo>
                <a:lnTo>
                  <a:pt x="0" y="135693"/>
                </a:lnTo>
                <a:cubicBezTo>
                  <a:pt x="-5" y="123862"/>
                  <a:pt x="9581" y="114268"/>
                  <a:pt x="21412" y="114262"/>
                </a:cubicBezTo>
                <a:cubicBezTo>
                  <a:pt x="21415" y="114262"/>
                  <a:pt x="21419" y="114262"/>
                  <a:pt x="21422" y="114262"/>
                </a:cubicBezTo>
                <a:lnTo>
                  <a:pt x="95431" y="114262"/>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moveTo>
                  <a:pt x="76162" y="14288"/>
                </a:moveTo>
                <a:cubicBezTo>
                  <a:pt x="57750" y="14288"/>
                  <a:pt x="42824" y="29213"/>
                  <a:pt x="42824" y="47625"/>
                </a:cubicBezTo>
                <a:cubicBezTo>
                  <a:pt x="42824" y="66037"/>
                  <a:pt x="57750" y="80963"/>
                  <a:pt x="76162" y="80963"/>
                </a:cubicBezTo>
                <a:cubicBezTo>
                  <a:pt x="94574" y="80963"/>
                  <a:pt x="109499" y="66037"/>
                  <a:pt x="109499" y="47625"/>
                </a:cubicBezTo>
                <a:cubicBezTo>
                  <a:pt x="109499" y="29213"/>
                  <a:pt x="94574" y="14288"/>
                  <a:pt x="76162" y="14288"/>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63" name="Text Placeholder 10">
            <a:extLst>
              <a:ext uri="{FF2B5EF4-FFF2-40B4-BE49-F238E27FC236}">
                <a16:creationId xmlns:a16="http://schemas.microsoft.com/office/drawing/2014/main" id="{A8E46490-F92A-40D7-125A-419510E98521}"/>
              </a:ext>
            </a:extLst>
          </p:cNvPr>
          <p:cNvSpPr txBox="1">
            <a:spLocks/>
          </p:cNvSpPr>
          <p:nvPr/>
        </p:nvSpPr>
        <p:spPr>
          <a:xfrm>
            <a:off x="1984039" y="6117163"/>
            <a:ext cx="846758" cy="307777"/>
          </a:xfrm>
          <a:prstGeom prst="rect">
            <a:avLst/>
          </a:prstGeom>
        </p:spPr>
        <p:txBody>
          <a:bodyPr vert="horz" wrap="square" lIns="0" tIns="0" rIns="0" bIns="0" rtlCol="0">
            <a:spAutoFit/>
          </a:bodyPr>
          <a:lstStyle>
            <a:defPPr>
              <a:defRPr lang="en-US"/>
            </a:defPPr>
            <a:lvl1pPr marR="0" indent="0" defTabSz="582780" fontAlgn="auto">
              <a:lnSpc>
                <a:spcPct val="100000"/>
              </a:lnSpc>
              <a:spcBef>
                <a:spcPct val="0"/>
              </a:spcBef>
              <a:spcAft>
                <a:spcPts val="0"/>
              </a:spcAft>
              <a:buClrTx/>
              <a:buSzTx/>
              <a:buFont typeface="Wingdings" panose="05000000000000000000" pitchFamily="2" charset="2"/>
              <a:buNone/>
              <a:tabLst/>
              <a:defRPr sz="1000" spc="0" baseline="0">
                <a:solidFill>
                  <a:srgbClr val="000000"/>
                </a:solidFill>
                <a:latin typeface="+mj-l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Business Manager</a:t>
            </a:r>
          </a:p>
        </p:txBody>
      </p:sp>
      <p:sp>
        <p:nvSpPr>
          <p:cNvPr id="64" name="Text Placeholder 10">
            <a:extLst>
              <a:ext uri="{FF2B5EF4-FFF2-40B4-BE49-F238E27FC236}">
                <a16:creationId xmlns:a16="http://schemas.microsoft.com/office/drawing/2014/main" id="{A6B33CAE-0265-D29F-5CD9-B671F69C61D5}"/>
              </a:ext>
            </a:extLst>
          </p:cNvPr>
          <p:cNvSpPr txBox="1">
            <a:spLocks/>
          </p:cNvSpPr>
          <p:nvPr/>
        </p:nvSpPr>
        <p:spPr>
          <a:xfrm>
            <a:off x="3911376" y="6117163"/>
            <a:ext cx="660387" cy="307777"/>
          </a:xfrm>
          <a:prstGeom prst="rect">
            <a:avLst/>
          </a:prstGeom>
        </p:spPr>
        <p:txBody>
          <a:bodyPr vert="horz" wrap="square" lIns="0" tIns="0" rIns="0" bIns="0" rtlCol="0">
            <a:spAutoFit/>
          </a:bodyPr>
          <a:lstStyle>
            <a:defPPr>
              <a:defRPr lang="en-US"/>
            </a:defPPr>
            <a:lvl1pPr marR="0" indent="0" defTabSz="582780" fontAlgn="auto">
              <a:lnSpc>
                <a:spcPct val="100000"/>
              </a:lnSpc>
              <a:spcBef>
                <a:spcPct val="0"/>
              </a:spcBef>
              <a:spcAft>
                <a:spcPts val="0"/>
              </a:spcAft>
              <a:buClrTx/>
              <a:buSzTx/>
              <a:buFont typeface="Wingdings" panose="05000000000000000000" pitchFamily="2" charset="2"/>
              <a:buNone/>
              <a:tabLst/>
              <a:defRPr sz="1000" spc="0" baseline="0">
                <a:solidFill>
                  <a:srgbClr val="000000"/>
                </a:solidFill>
                <a:latin typeface="+mj-l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Operations Manager</a:t>
            </a:r>
          </a:p>
        </p:txBody>
      </p:sp>
      <p:sp>
        <p:nvSpPr>
          <p:cNvPr id="65" name="Text Placeholder 10">
            <a:extLst>
              <a:ext uri="{FF2B5EF4-FFF2-40B4-BE49-F238E27FC236}">
                <a16:creationId xmlns:a16="http://schemas.microsoft.com/office/drawing/2014/main" id="{F2551F4D-797A-01DC-18F3-A0881BC5A72B}"/>
              </a:ext>
            </a:extLst>
          </p:cNvPr>
          <p:cNvSpPr txBox="1">
            <a:spLocks/>
          </p:cNvSpPr>
          <p:nvPr/>
        </p:nvSpPr>
        <p:spPr>
          <a:xfrm>
            <a:off x="2914633" y="6117163"/>
            <a:ext cx="814871" cy="153888"/>
          </a:xfrm>
          <a:prstGeom prst="rect">
            <a:avLst/>
          </a:prstGeom>
        </p:spPr>
        <p:txBody>
          <a:bodyPr vert="horz" wrap="square" lIns="0" tIns="0" rIns="0" bIns="0" rtlCol="0">
            <a:spAutoFit/>
          </a:bodyPr>
          <a:lstStyle>
            <a:defPPr>
              <a:defRPr lang="en-US"/>
            </a:defPPr>
            <a:lvl1pPr marR="0" indent="0" defTabSz="582780" fontAlgn="auto">
              <a:lnSpc>
                <a:spcPct val="100000"/>
              </a:lnSpc>
              <a:spcBef>
                <a:spcPct val="0"/>
              </a:spcBef>
              <a:spcAft>
                <a:spcPts val="0"/>
              </a:spcAft>
              <a:buClrTx/>
              <a:buSzTx/>
              <a:buFont typeface="Wingdings" panose="05000000000000000000" pitchFamily="2" charset="2"/>
              <a:buNone/>
              <a:tabLst/>
              <a:defRPr sz="1000" spc="0" baseline="0">
                <a:solidFill>
                  <a:srgbClr val="000000"/>
                </a:solidFill>
                <a:latin typeface="+mj-l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Engineer</a:t>
            </a:r>
          </a:p>
        </p:txBody>
      </p:sp>
      <p:sp>
        <p:nvSpPr>
          <p:cNvPr id="17" name="Text Placeholder 10">
            <a:extLst>
              <a:ext uri="{FF2B5EF4-FFF2-40B4-BE49-F238E27FC236}">
                <a16:creationId xmlns:a16="http://schemas.microsoft.com/office/drawing/2014/main" id="{174EB365-1EA7-A24E-5AF5-BDDBF95BC3C3}"/>
              </a:ext>
            </a:extLst>
          </p:cNvPr>
          <p:cNvSpPr txBox="1">
            <a:spLocks/>
          </p:cNvSpPr>
          <p:nvPr/>
        </p:nvSpPr>
        <p:spPr>
          <a:xfrm>
            <a:off x="4778188" y="6117163"/>
            <a:ext cx="746369" cy="307777"/>
          </a:xfrm>
          <a:prstGeom prst="rect">
            <a:avLst/>
          </a:prstGeom>
        </p:spPr>
        <p:txBody>
          <a:bodyPr vert="horz" wrap="square" lIns="0" tIns="0" rIns="0" bIns="0" rtlCol="0">
            <a:spAutoFit/>
          </a:bodyPr>
          <a:lstStyle>
            <a:defPPr>
              <a:defRPr lang="en-US"/>
            </a:defPPr>
            <a:lvl1pPr marR="0" indent="0" defTabSz="582780" fontAlgn="auto">
              <a:lnSpc>
                <a:spcPct val="100000"/>
              </a:lnSpc>
              <a:spcBef>
                <a:spcPct val="0"/>
              </a:spcBef>
              <a:spcAft>
                <a:spcPts val="0"/>
              </a:spcAft>
              <a:buClrTx/>
              <a:buSzTx/>
              <a:buFont typeface="Wingdings" panose="05000000000000000000" pitchFamily="2" charset="2"/>
              <a:buNone/>
              <a:tabLst/>
              <a:defRPr sz="1000" spc="0" baseline="0">
                <a:solidFill>
                  <a:srgbClr val="000000"/>
                </a:solidFill>
                <a:latin typeface="+mj-l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Frontline Worker</a:t>
            </a:r>
          </a:p>
        </p:txBody>
      </p:sp>
      <p:sp>
        <p:nvSpPr>
          <p:cNvPr id="19" name="Rounded Rectangle 56">
            <a:extLst>
              <a:ext uri="{FF2B5EF4-FFF2-40B4-BE49-F238E27FC236}">
                <a16:creationId xmlns:a16="http://schemas.microsoft.com/office/drawing/2014/main" id="{A649AE0F-39CE-6510-5D01-66E176FADC05}"/>
              </a:ext>
            </a:extLst>
          </p:cNvPr>
          <p:cNvSpPr/>
          <p:nvPr/>
        </p:nvSpPr>
        <p:spPr bwMode="auto">
          <a:xfrm>
            <a:off x="6006247" y="1201223"/>
            <a:ext cx="5949192" cy="1224454"/>
          </a:xfrm>
          <a:prstGeom prst="roundRect">
            <a:avLst>
              <a:gd name="adj" fmla="val 6488"/>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B132ABE3-426A-23B7-98CF-48788ADD59F5}"/>
              </a:ext>
            </a:extLst>
          </p:cNvPr>
          <p:cNvSpPr txBox="1">
            <a:spLocks/>
          </p:cNvSpPr>
          <p:nvPr/>
        </p:nvSpPr>
        <p:spPr>
          <a:xfrm>
            <a:off x="6246396" y="1294362"/>
            <a:ext cx="5428409" cy="215444"/>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35000">
                      <a:srgbClr val="0078D4"/>
                    </a:gs>
                    <a:gs pos="0">
                      <a:srgbClr val="C03BC4"/>
                    </a:gs>
                  </a:gsLst>
                  <a:path path="circle">
                    <a:fillToRect l="100000" t="100000"/>
                  </a:path>
                </a:gradFill>
                <a:effectLst/>
                <a:uLnTx/>
                <a:uFillTx/>
                <a:latin typeface="Segoe UI Semibold"/>
                <a:ea typeface="+mn-ea"/>
                <a:cs typeface="Segoe UI Semibold" panose="020B0702040204020203" pitchFamily="34" charset="0"/>
              </a:rPr>
              <a:t>Transform Operations processes</a:t>
            </a:r>
          </a:p>
        </p:txBody>
      </p:sp>
      <p:sp>
        <p:nvSpPr>
          <p:cNvPr id="22" name="Text Placeholder 10">
            <a:extLst>
              <a:ext uri="{FF2B5EF4-FFF2-40B4-BE49-F238E27FC236}">
                <a16:creationId xmlns:a16="http://schemas.microsoft.com/office/drawing/2014/main" id="{055C9F4C-F9D3-6668-F970-FAD79EF22002}"/>
              </a:ext>
            </a:extLst>
          </p:cNvPr>
          <p:cNvSpPr txBox="1">
            <a:spLocks/>
          </p:cNvSpPr>
          <p:nvPr/>
        </p:nvSpPr>
        <p:spPr>
          <a:xfrm>
            <a:off x="6855768" y="1991633"/>
            <a:ext cx="81745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Business reviews</a:t>
            </a:r>
          </a:p>
        </p:txBody>
      </p:sp>
      <p:sp>
        <p:nvSpPr>
          <p:cNvPr id="26" name="TextBox 25">
            <a:extLst>
              <a:ext uri="{FF2B5EF4-FFF2-40B4-BE49-F238E27FC236}">
                <a16:creationId xmlns:a16="http://schemas.microsoft.com/office/drawing/2014/main" id="{E831503E-8067-FEC8-F57A-F2BBA24E9473}"/>
              </a:ext>
            </a:extLst>
          </p:cNvPr>
          <p:cNvSpPr txBox="1">
            <a:spLocks/>
          </p:cNvSpPr>
          <p:nvPr/>
        </p:nvSpPr>
        <p:spPr>
          <a:xfrm>
            <a:off x="6262867" y="2694934"/>
            <a:ext cx="5428409" cy="215444"/>
          </a:xfrm>
          <a:prstGeom prst="rect">
            <a:avLst/>
          </a:prstGeom>
          <a:noFill/>
        </p:spPr>
        <p:txBody>
          <a:bodyPr wrap="square" lIns="0" tIns="0" rIns="0" bIns="0">
            <a:spAutoFit/>
          </a:bodyPr>
          <a:lstStyle>
            <a:defPPr>
              <a:defRPr lang="en-US"/>
            </a:defPPr>
            <a:lvl1pPr defTabSz="932472" fontAlgn="base">
              <a:spcBef>
                <a:spcPct val="0"/>
              </a:spcBef>
              <a:spcAft>
                <a:spcPts val="1200"/>
              </a:spcAft>
              <a:defRPr sz="1400">
                <a:gradFill>
                  <a:gsLst>
                    <a:gs pos="35000">
                      <a:srgbClr val="0078D4"/>
                    </a:gs>
                    <a:gs pos="0">
                      <a:srgbClr val="C03BC4"/>
                    </a:gs>
                  </a:gsLst>
                  <a:path path="circle">
                    <a:fillToRect l="100000" t="100000"/>
                  </a:path>
                </a:gradFill>
                <a:latin typeface="+mj-lt"/>
                <a:cs typeface="Segoe UI Semibold" panose="020B0702040204020203" pitchFamily="34" charset="0"/>
              </a:defRPr>
            </a:lvl1p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35000">
                      <a:srgbClr val="0078D4"/>
                    </a:gs>
                    <a:gs pos="0">
                      <a:srgbClr val="C03BC4"/>
                    </a:gs>
                  </a:gsLst>
                  <a:path path="circle">
                    <a:fillToRect l="100000" t="100000"/>
                  </a:path>
                </a:gradFill>
                <a:effectLst/>
                <a:uLnTx/>
                <a:uFillTx/>
                <a:latin typeface="Segoe UI Semibold"/>
                <a:ea typeface="+mn-ea"/>
                <a:cs typeface="Segoe UI Semibold" panose="020B0702040204020203" pitchFamily="34" charset="0"/>
              </a:rPr>
              <a:t>Microsoft Copilot opportunity to impact key departmental KPIs</a:t>
            </a:r>
          </a:p>
        </p:txBody>
      </p:sp>
      <p:cxnSp>
        <p:nvCxnSpPr>
          <p:cNvPr id="44" name="Straight Connector 43">
            <a:extLst>
              <a:ext uri="{FF2B5EF4-FFF2-40B4-BE49-F238E27FC236}">
                <a16:creationId xmlns:a16="http://schemas.microsoft.com/office/drawing/2014/main" id="{A9EACE75-2F4C-B53E-C04B-9C73A52DD76F}"/>
              </a:ext>
              <a:ext uri="{C183D7F6-B498-43B3-948B-1728B52AA6E4}">
                <adec:decorative xmlns:adec="http://schemas.microsoft.com/office/drawing/2017/decorative" val="1"/>
              </a:ext>
            </a:extLst>
          </p:cNvPr>
          <p:cNvCxnSpPr>
            <a:cxnSpLocks/>
          </p:cNvCxnSpPr>
          <p:nvPr/>
        </p:nvCxnSpPr>
        <p:spPr>
          <a:xfrm>
            <a:off x="6006247" y="3963483"/>
            <a:ext cx="5948177" cy="0"/>
          </a:xfrm>
          <a:prstGeom prst="line">
            <a:avLst/>
          </a:prstGeom>
          <a:ln w="6350" cap="rnd">
            <a:solidFill>
              <a:schemeClr val="bg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7" name="Freeform: Shape 124" descr="Employee retention icon">
            <a:extLst>
              <a:ext uri="{FF2B5EF4-FFF2-40B4-BE49-F238E27FC236}">
                <a16:creationId xmlns:a16="http://schemas.microsoft.com/office/drawing/2014/main" id="{0EF1D757-3CA8-9960-5EA5-92A6177C8DC3}"/>
              </a:ext>
            </a:extLst>
          </p:cNvPr>
          <p:cNvSpPr/>
          <p:nvPr/>
        </p:nvSpPr>
        <p:spPr>
          <a:xfrm>
            <a:off x="10090138" y="6014014"/>
            <a:ext cx="190500" cy="190500"/>
          </a:xfrm>
          <a:custGeom>
            <a:avLst/>
            <a:gdLst>
              <a:gd name="connsiteX0" fmla="*/ 53644 w 190500"/>
              <a:gd name="connsiteY0" fmla="*/ 109537 h 190500"/>
              <a:gd name="connsiteX1" fmla="*/ 95249 w 190500"/>
              <a:gd name="connsiteY1" fmla="*/ 142875 h 190500"/>
              <a:gd name="connsiteX2" fmla="*/ 136855 w 190500"/>
              <a:gd name="connsiteY2" fmla="*/ 109537 h 190500"/>
              <a:gd name="connsiteX3" fmla="*/ 45243 w 190500"/>
              <a:gd name="connsiteY3" fmla="*/ 95250 h 190500"/>
              <a:gd name="connsiteX4" fmla="*/ 145256 w 190500"/>
              <a:gd name="connsiteY4" fmla="*/ 95250 h 190500"/>
              <a:gd name="connsiteX5" fmla="*/ 145914 w 190500"/>
              <a:gd name="connsiteY5" fmla="*/ 95279 h 190500"/>
              <a:gd name="connsiteX6" fmla="*/ 152380 w 190500"/>
              <a:gd name="connsiteY6" fmla="*/ 103041 h 190500"/>
              <a:gd name="connsiteX7" fmla="*/ 95249 w 190500"/>
              <a:gd name="connsiteY7" fmla="*/ 157162 h 190500"/>
              <a:gd name="connsiteX8" fmla="*/ 38118 w 190500"/>
              <a:gd name="connsiteY8" fmla="*/ 103041 h 190500"/>
              <a:gd name="connsiteX9" fmla="*/ 38089 w 190500"/>
              <a:gd name="connsiteY9" fmla="*/ 102383 h 190500"/>
              <a:gd name="connsiteX10" fmla="*/ 45243 w 190500"/>
              <a:gd name="connsiteY10" fmla="*/ 95250 h 190500"/>
              <a:gd name="connsiteX11" fmla="*/ 126206 w 190500"/>
              <a:gd name="connsiteY11" fmla="*/ 50006 h 190500"/>
              <a:gd name="connsiteX12" fmla="*/ 147561 w 190500"/>
              <a:gd name="connsiteY12" fmla="*/ 68008 h 190500"/>
              <a:gd name="connsiteX13" fmla="*/ 141541 w 190500"/>
              <a:gd name="connsiteY13" fmla="*/ 76124 h 190500"/>
              <a:gd name="connsiteX14" fmla="*/ 133426 w 190500"/>
              <a:gd name="connsiteY14" fmla="*/ 70104 h 190500"/>
              <a:gd name="connsiteX15" fmla="*/ 126206 w 190500"/>
              <a:gd name="connsiteY15" fmla="*/ 64294 h 190500"/>
              <a:gd name="connsiteX16" fmla="*/ 118986 w 190500"/>
              <a:gd name="connsiteY16" fmla="*/ 70104 h 190500"/>
              <a:gd name="connsiteX17" fmla="*/ 110870 w 190500"/>
              <a:gd name="connsiteY17" fmla="*/ 76124 h 190500"/>
              <a:gd name="connsiteX18" fmla="*/ 104851 w 190500"/>
              <a:gd name="connsiteY18" fmla="*/ 68008 h 190500"/>
              <a:gd name="connsiteX19" fmla="*/ 126206 w 190500"/>
              <a:gd name="connsiteY19" fmla="*/ 50006 h 190500"/>
              <a:gd name="connsiteX20" fmla="*/ 64293 w 190500"/>
              <a:gd name="connsiteY20" fmla="*/ 50006 h 190500"/>
              <a:gd name="connsiteX21" fmla="*/ 85648 w 190500"/>
              <a:gd name="connsiteY21" fmla="*/ 68008 h 190500"/>
              <a:gd name="connsiteX22" fmla="*/ 79628 w 190500"/>
              <a:gd name="connsiteY22" fmla="*/ 76124 h 190500"/>
              <a:gd name="connsiteX23" fmla="*/ 71513 w 190500"/>
              <a:gd name="connsiteY23" fmla="*/ 70104 h 190500"/>
              <a:gd name="connsiteX24" fmla="*/ 64293 w 190500"/>
              <a:gd name="connsiteY24" fmla="*/ 64294 h 190500"/>
              <a:gd name="connsiteX25" fmla="*/ 57073 w 190500"/>
              <a:gd name="connsiteY25" fmla="*/ 70104 h 190500"/>
              <a:gd name="connsiteX26" fmla="*/ 48958 w 190500"/>
              <a:gd name="connsiteY26" fmla="*/ 76124 h 190500"/>
              <a:gd name="connsiteX27" fmla="*/ 42938 w 190500"/>
              <a:gd name="connsiteY27" fmla="*/ 68008 h 190500"/>
              <a:gd name="connsiteX28" fmla="*/ 64293 w 190500"/>
              <a:gd name="connsiteY28" fmla="*/ 50006 h 190500"/>
              <a:gd name="connsiteX29" fmla="*/ 95250 w 190500"/>
              <a:gd name="connsiteY29" fmla="*/ 14288 h 190500"/>
              <a:gd name="connsiteX30" fmla="*/ 14288 w 190500"/>
              <a:gd name="connsiteY30" fmla="*/ 95250 h 190500"/>
              <a:gd name="connsiteX31" fmla="*/ 95250 w 190500"/>
              <a:gd name="connsiteY31" fmla="*/ 176213 h 190500"/>
              <a:gd name="connsiteX32" fmla="*/ 176213 w 190500"/>
              <a:gd name="connsiteY32" fmla="*/ 95250 h 190500"/>
              <a:gd name="connsiteX33" fmla="*/ 95250 w 190500"/>
              <a:gd name="connsiteY33" fmla="*/ 14288 h 190500"/>
              <a:gd name="connsiteX34" fmla="*/ 95250 w 190500"/>
              <a:gd name="connsiteY34" fmla="*/ 0 h 190500"/>
              <a:gd name="connsiteX35" fmla="*/ 190500 w 190500"/>
              <a:gd name="connsiteY35" fmla="*/ 95250 h 190500"/>
              <a:gd name="connsiteX36" fmla="*/ 95250 w 190500"/>
              <a:gd name="connsiteY36" fmla="*/ 190500 h 190500"/>
              <a:gd name="connsiteX37" fmla="*/ 0 w 190500"/>
              <a:gd name="connsiteY37" fmla="*/ 95250 h 190500"/>
              <a:gd name="connsiteX38" fmla="*/ 95250 w 190500"/>
              <a:gd name="connsiteY3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500" h="190500">
                <a:moveTo>
                  <a:pt x="53644" y="109537"/>
                </a:moveTo>
                <a:cubicBezTo>
                  <a:pt x="58378" y="128778"/>
                  <a:pt x="73751" y="142875"/>
                  <a:pt x="95249" y="142875"/>
                </a:cubicBezTo>
                <a:cubicBezTo>
                  <a:pt x="116757" y="142875"/>
                  <a:pt x="132130" y="128778"/>
                  <a:pt x="136855" y="109537"/>
                </a:cubicBezTo>
                <a:close/>
                <a:moveTo>
                  <a:pt x="45243" y="95250"/>
                </a:moveTo>
                <a:lnTo>
                  <a:pt x="145256" y="95250"/>
                </a:lnTo>
                <a:cubicBezTo>
                  <a:pt x="145476" y="95250"/>
                  <a:pt x="145695" y="95259"/>
                  <a:pt x="145914" y="95279"/>
                </a:cubicBezTo>
                <a:cubicBezTo>
                  <a:pt x="149843" y="95636"/>
                  <a:pt x="152738" y="99112"/>
                  <a:pt x="152380" y="103041"/>
                </a:cubicBezTo>
                <a:cubicBezTo>
                  <a:pt x="149704" y="132321"/>
                  <a:pt x="128092" y="157162"/>
                  <a:pt x="95249" y="157162"/>
                </a:cubicBezTo>
                <a:cubicBezTo>
                  <a:pt x="62407" y="157162"/>
                  <a:pt x="40785" y="132321"/>
                  <a:pt x="38118" y="103041"/>
                </a:cubicBezTo>
                <a:cubicBezTo>
                  <a:pt x="38099" y="102822"/>
                  <a:pt x="38089" y="102603"/>
                  <a:pt x="38089" y="102383"/>
                </a:cubicBezTo>
                <a:cubicBezTo>
                  <a:pt x="38095" y="98438"/>
                  <a:pt x="41298" y="95244"/>
                  <a:pt x="45243" y="95250"/>
                </a:cubicBezTo>
                <a:close/>
                <a:moveTo>
                  <a:pt x="126206" y="50006"/>
                </a:moveTo>
                <a:cubicBezTo>
                  <a:pt x="136864" y="50006"/>
                  <a:pt x="146018" y="57626"/>
                  <a:pt x="147561" y="68008"/>
                </a:cubicBezTo>
                <a:cubicBezTo>
                  <a:pt x="148140" y="71912"/>
                  <a:pt x="145444" y="75545"/>
                  <a:pt x="141541" y="76124"/>
                </a:cubicBezTo>
                <a:cubicBezTo>
                  <a:pt x="137638" y="76703"/>
                  <a:pt x="134005" y="74007"/>
                  <a:pt x="133426" y="70104"/>
                </a:cubicBezTo>
                <a:cubicBezTo>
                  <a:pt x="132968" y="67027"/>
                  <a:pt x="130092" y="64294"/>
                  <a:pt x="126206" y="64294"/>
                </a:cubicBezTo>
                <a:cubicBezTo>
                  <a:pt x="122319" y="64294"/>
                  <a:pt x="119443" y="67027"/>
                  <a:pt x="118986" y="70104"/>
                </a:cubicBezTo>
                <a:cubicBezTo>
                  <a:pt x="118407" y="74007"/>
                  <a:pt x="114774" y="76703"/>
                  <a:pt x="110870" y="76124"/>
                </a:cubicBezTo>
                <a:cubicBezTo>
                  <a:pt x="106967" y="75545"/>
                  <a:pt x="104271" y="71912"/>
                  <a:pt x="104851" y="68008"/>
                </a:cubicBezTo>
                <a:cubicBezTo>
                  <a:pt x="106394" y="57626"/>
                  <a:pt x="115547" y="50006"/>
                  <a:pt x="126206" y="50006"/>
                </a:cubicBezTo>
                <a:close/>
                <a:moveTo>
                  <a:pt x="64293" y="50006"/>
                </a:moveTo>
                <a:cubicBezTo>
                  <a:pt x="74952" y="50006"/>
                  <a:pt x="84115" y="57626"/>
                  <a:pt x="85648" y="68008"/>
                </a:cubicBezTo>
                <a:cubicBezTo>
                  <a:pt x="86227" y="71912"/>
                  <a:pt x="83532" y="75545"/>
                  <a:pt x="79628" y="76124"/>
                </a:cubicBezTo>
                <a:cubicBezTo>
                  <a:pt x="75725" y="76703"/>
                  <a:pt x="72092" y="74007"/>
                  <a:pt x="71513" y="70104"/>
                </a:cubicBezTo>
                <a:cubicBezTo>
                  <a:pt x="71056" y="67027"/>
                  <a:pt x="68189" y="64294"/>
                  <a:pt x="64293" y="64294"/>
                </a:cubicBezTo>
                <a:cubicBezTo>
                  <a:pt x="60407" y="64294"/>
                  <a:pt x="57530" y="67027"/>
                  <a:pt x="57073" y="70104"/>
                </a:cubicBezTo>
                <a:cubicBezTo>
                  <a:pt x="56495" y="74007"/>
                  <a:pt x="52861" y="76703"/>
                  <a:pt x="48958" y="76124"/>
                </a:cubicBezTo>
                <a:cubicBezTo>
                  <a:pt x="45055" y="75545"/>
                  <a:pt x="42359" y="71912"/>
                  <a:pt x="42938" y="68008"/>
                </a:cubicBezTo>
                <a:cubicBezTo>
                  <a:pt x="44481" y="57626"/>
                  <a:pt x="53635" y="50006"/>
                  <a:pt x="64293" y="50006"/>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ound Same Side Corner Rectangle 57">
            <a:extLst>
              <a:ext uri="{FF2B5EF4-FFF2-40B4-BE49-F238E27FC236}">
                <a16:creationId xmlns:a16="http://schemas.microsoft.com/office/drawing/2014/main" id="{75C3FD4D-FB25-108F-CB41-6C3313FD9D6C}"/>
              </a:ext>
            </a:extLst>
          </p:cNvPr>
          <p:cNvSpPr/>
          <p:nvPr/>
        </p:nvSpPr>
        <p:spPr bwMode="auto">
          <a:xfrm>
            <a:off x="6006246" y="6102474"/>
            <a:ext cx="5948178" cy="463468"/>
          </a:xfrm>
          <a:prstGeom prst="round2SameRect">
            <a:avLst>
              <a:gd name="adj1" fmla="val 0"/>
              <a:gd name="adj2" fmla="val 21063"/>
            </a:avLst>
          </a:prstGeom>
          <a:gradFill flip="none" rotWithShape="1">
            <a:gsLst>
              <a:gs pos="35000">
                <a:srgbClr val="0078D4"/>
              </a:gs>
              <a:gs pos="0">
                <a:srgbClr val="C03BC4"/>
              </a:gs>
            </a:gsLst>
            <a:path path="circle">
              <a:fillToRect l="100000" t="100000"/>
            </a:path>
            <a:tileRect r="-100000" b="-100000"/>
          </a:gradFill>
          <a:ln>
            <a:solidFill>
              <a:schemeClr val="bg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29" name="TextBox 28">
            <a:extLst>
              <a:ext uri="{FF2B5EF4-FFF2-40B4-BE49-F238E27FC236}">
                <a16:creationId xmlns:a16="http://schemas.microsoft.com/office/drawing/2014/main" id="{D6BB6027-81EB-C2E3-7850-710E3AEAA9E5}"/>
              </a:ext>
            </a:extLst>
          </p:cNvPr>
          <p:cNvSpPr txBox="1"/>
          <p:nvPr/>
        </p:nvSpPr>
        <p:spPr>
          <a:xfrm>
            <a:off x="6677880" y="6257264"/>
            <a:ext cx="960199"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Revenue growth</a:t>
            </a:r>
          </a:p>
        </p:txBody>
      </p:sp>
      <p:sp>
        <p:nvSpPr>
          <p:cNvPr id="40" name="TextBox 39">
            <a:extLst>
              <a:ext uri="{FF2B5EF4-FFF2-40B4-BE49-F238E27FC236}">
                <a16:creationId xmlns:a16="http://schemas.microsoft.com/office/drawing/2014/main" id="{F2FEA85A-F344-5F44-BEFA-5880048BCF9B}"/>
              </a:ext>
            </a:extLst>
          </p:cNvPr>
          <p:cNvSpPr txBox="1"/>
          <p:nvPr/>
        </p:nvSpPr>
        <p:spPr>
          <a:xfrm>
            <a:off x="8305534" y="6257264"/>
            <a:ext cx="1604606"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Cost savings and avoidance</a:t>
            </a:r>
          </a:p>
        </p:txBody>
      </p:sp>
      <p:sp>
        <p:nvSpPr>
          <p:cNvPr id="48" name="TextBox 47">
            <a:extLst>
              <a:ext uri="{FF2B5EF4-FFF2-40B4-BE49-F238E27FC236}">
                <a16:creationId xmlns:a16="http://schemas.microsoft.com/office/drawing/2014/main" id="{DFE4E671-B324-0321-B729-C8D1051DB498}"/>
              </a:ext>
            </a:extLst>
          </p:cNvPr>
          <p:cNvSpPr txBox="1"/>
          <p:nvPr/>
        </p:nvSpPr>
        <p:spPr>
          <a:xfrm>
            <a:off x="10460635" y="6181063"/>
            <a:ext cx="141410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Improve employee experience</a:t>
            </a:r>
          </a:p>
        </p:txBody>
      </p:sp>
      <p:sp>
        <p:nvSpPr>
          <p:cNvPr id="49" name="Graphic 47" descr="Icon of a piggy bank ">
            <a:extLst>
              <a:ext uri="{FF2B5EF4-FFF2-40B4-BE49-F238E27FC236}">
                <a16:creationId xmlns:a16="http://schemas.microsoft.com/office/drawing/2014/main" id="{08F5B154-912B-B8C0-1820-73BB6EBAC20F}"/>
              </a:ext>
            </a:extLst>
          </p:cNvPr>
          <p:cNvSpPr>
            <a:spLocks noChangeAspect="1"/>
          </p:cNvSpPr>
          <p:nvPr/>
        </p:nvSpPr>
        <p:spPr>
          <a:xfrm>
            <a:off x="7925477" y="6237492"/>
            <a:ext cx="200060" cy="193432"/>
          </a:xfrm>
          <a:custGeom>
            <a:avLst/>
            <a:gdLst>
              <a:gd name="connsiteX0" fmla="*/ 150403 w 372234"/>
              <a:gd name="connsiteY0" fmla="*/ 26554 h 359903"/>
              <a:gd name="connsiteX1" fmla="*/ 177466 w 372234"/>
              <a:gd name="connsiteY1" fmla="*/ 38837 h 359903"/>
              <a:gd name="connsiteX2" fmla="*/ 168732 w 372234"/>
              <a:gd name="connsiteY2" fmla="*/ 65624 h 359903"/>
              <a:gd name="connsiteX3" fmla="*/ 134547 w 372234"/>
              <a:gd name="connsiteY3" fmla="*/ 49532 h 359903"/>
              <a:gd name="connsiteX4" fmla="*/ 120976 w 372234"/>
              <a:gd name="connsiteY4" fmla="*/ 39162 h 359903"/>
              <a:gd name="connsiteX5" fmla="*/ 120976 w 372234"/>
              <a:gd name="connsiteY5" fmla="*/ 80727 h 359903"/>
              <a:gd name="connsiteX6" fmla="*/ 112224 w 372234"/>
              <a:gd name="connsiteY6" fmla="*/ 93679 h 359903"/>
              <a:gd name="connsiteX7" fmla="*/ 112108 w 372234"/>
              <a:gd name="connsiteY7" fmla="*/ 93727 h 359903"/>
              <a:gd name="connsiteX8" fmla="*/ 111522 w 372234"/>
              <a:gd name="connsiteY8" fmla="*/ 93976 h 359903"/>
              <a:gd name="connsiteX9" fmla="*/ 109035 w 372234"/>
              <a:gd name="connsiteY9" fmla="*/ 95103 h 359903"/>
              <a:gd name="connsiteX10" fmla="*/ 99984 w 372234"/>
              <a:gd name="connsiteY10" fmla="*/ 99827 h 359903"/>
              <a:gd name="connsiteX11" fmla="*/ 75011 w 372234"/>
              <a:gd name="connsiteY11" fmla="*/ 118515 h 359903"/>
              <a:gd name="connsiteX12" fmla="*/ 58428 w 372234"/>
              <a:gd name="connsiteY12" fmla="*/ 147096 h 359903"/>
              <a:gd name="connsiteX13" fmla="*/ 31400 w 372234"/>
              <a:gd name="connsiteY13" fmla="*/ 171071 h 359903"/>
              <a:gd name="connsiteX14" fmla="*/ 27918 w 372234"/>
              <a:gd name="connsiteY14" fmla="*/ 175183 h 359903"/>
              <a:gd name="connsiteX15" fmla="*/ 27918 w 372234"/>
              <a:gd name="connsiteY15" fmla="*/ 207807 h 359903"/>
              <a:gd name="connsiteX16" fmla="*/ 33181 w 372234"/>
              <a:gd name="connsiteY16" fmla="*/ 214021 h 359903"/>
              <a:gd name="connsiteX17" fmla="*/ 59085 w 372234"/>
              <a:gd name="connsiteY17" fmla="*/ 232745 h 359903"/>
              <a:gd name="connsiteX18" fmla="*/ 84317 w 372234"/>
              <a:gd name="connsiteY18" fmla="*/ 266279 h 359903"/>
              <a:gd name="connsiteX19" fmla="*/ 113807 w 372234"/>
              <a:gd name="connsiteY19" fmla="*/ 285613 h 359903"/>
              <a:gd name="connsiteX20" fmla="*/ 124606 w 372234"/>
              <a:gd name="connsiteY20" fmla="*/ 289427 h 359903"/>
              <a:gd name="connsiteX21" fmla="*/ 127546 w 372234"/>
              <a:gd name="connsiteY21" fmla="*/ 290197 h 359903"/>
              <a:gd name="connsiteX22" fmla="*/ 128214 w 372234"/>
              <a:gd name="connsiteY22" fmla="*/ 290348 h 359903"/>
              <a:gd name="connsiteX23" fmla="*/ 128304 w 372234"/>
              <a:gd name="connsiteY23" fmla="*/ 290369 h 359903"/>
              <a:gd name="connsiteX24" fmla="*/ 128324 w 372234"/>
              <a:gd name="connsiteY24" fmla="*/ 290372 h 359903"/>
              <a:gd name="connsiteX25" fmla="*/ 139588 w 372234"/>
              <a:gd name="connsiteY25" fmla="*/ 304069 h 359903"/>
              <a:gd name="connsiteX26" fmla="*/ 139588 w 372234"/>
              <a:gd name="connsiteY26" fmla="*/ 327333 h 359903"/>
              <a:gd name="connsiteX27" fmla="*/ 144241 w 372234"/>
              <a:gd name="connsiteY27" fmla="*/ 331986 h 359903"/>
              <a:gd name="connsiteX28" fmla="*/ 167505 w 372234"/>
              <a:gd name="connsiteY28" fmla="*/ 331986 h 359903"/>
              <a:gd name="connsiteX29" fmla="*/ 195423 w 372234"/>
              <a:gd name="connsiteY29" fmla="*/ 304069 h 359903"/>
              <a:gd name="connsiteX30" fmla="*/ 232646 w 372234"/>
              <a:gd name="connsiteY30" fmla="*/ 304069 h 359903"/>
              <a:gd name="connsiteX31" fmla="*/ 260564 w 372234"/>
              <a:gd name="connsiteY31" fmla="*/ 331986 h 359903"/>
              <a:gd name="connsiteX32" fmla="*/ 283829 w 372234"/>
              <a:gd name="connsiteY32" fmla="*/ 331986 h 359903"/>
              <a:gd name="connsiteX33" fmla="*/ 288481 w 372234"/>
              <a:gd name="connsiteY33" fmla="*/ 327333 h 359903"/>
              <a:gd name="connsiteX34" fmla="*/ 288481 w 372234"/>
              <a:gd name="connsiteY34" fmla="*/ 285457 h 359903"/>
              <a:gd name="connsiteX35" fmla="*/ 296146 w 372234"/>
              <a:gd name="connsiteY35" fmla="*/ 272996 h 359903"/>
              <a:gd name="connsiteX36" fmla="*/ 296393 w 372234"/>
              <a:gd name="connsiteY36" fmla="*/ 272864 h 359903"/>
              <a:gd name="connsiteX37" fmla="*/ 297700 w 372234"/>
              <a:gd name="connsiteY37" fmla="*/ 272116 h 359903"/>
              <a:gd name="connsiteX38" fmla="*/ 302991 w 372234"/>
              <a:gd name="connsiteY38" fmla="*/ 268615 h 359903"/>
              <a:gd name="connsiteX39" fmla="*/ 319760 w 372234"/>
              <a:gd name="connsiteY39" fmla="*/ 253108 h 359903"/>
              <a:gd name="connsiteX40" fmla="*/ 344317 w 372234"/>
              <a:gd name="connsiteY40" fmla="*/ 183093 h 359903"/>
              <a:gd name="connsiteX41" fmla="*/ 334849 w 372234"/>
              <a:gd name="connsiteY41" fmla="*/ 136794 h 359903"/>
              <a:gd name="connsiteX42" fmla="*/ 349703 w 372234"/>
              <a:gd name="connsiteY42" fmla="*/ 107463 h 359903"/>
              <a:gd name="connsiteX43" fmla="*/ 354949 w 372234"/>
              <a:gd name="connsiteY43" fmla="*/ 115343 h 359903"/>
              <a:gd name="connsiteX44" fmla="*/ 372234 w 372234"/>
              <a:gd name="connsiteY44" fmla="*/ 183093 h 359903"/>
              <a:gd name="connsiteX45" fmla="*/ 340955 w 372234"/>
              <a:gd name="connsiteY45" fmla="*/ 271277 h 359903"/>
              <a:gd name="connsiteX46" fmla="*/ 319338 w 372234"/>
              <a:gd name="connsiteY46" fmla="*/ 291247 h 359903"/>
              <a:gd name="connsiteX47" fmla="*/ 316399 w 372234"/>
              <a:gd name="connsiteY47" fmla="*/ 293298 h 359903"/>
              <a:gd name="connsiteX48" fmla="*/ 316399 w 372234"/>
              <a:gd name="connsiteY48" fmla="*/ 327333 h 359903"/>
              <a:gd name="connsiteX49" fmla="*/ 283829 w 372234"/>
              <a:gd name="connsiteY49" fmla="*/ 359904 h 359903"/>
              <a:gd name="connsiteX50" fmla="*/ 260564 w 372234"/>
              <a:gd name="connsiteY50" fmla="*/ 359904 h 359903"/>
              <a:gd name="connsiteX51" fmla="*/ 232646 w 372234"/>
              <a:gd name="connsiteY51" fmla="*/ 331986 h 359903"/>
              <a:gd name="connsiteX52" fmla="*/ 195423 w 372234"/>
              <a:gd name="connsiteY52" fmla="*/ 331986 h 359903"/>
              <a:gd name="connsiteX53" fmla="*/ 167505 w 372234"/>
              <a:gd name="connsiteY53" fmla="*/ 359904 h 359903"/>
              <a:gd name="connsiteX54" fmla="*/ 144241 w 372234"/>
              <a:gd name="connsiteY54" fmla="*/ 359904 h 359903"/>
              <a:gd name="connsiteX55" fmla="*/ 111670 w 372234"/>
              <a:gd name="connsiteY55" fmla="*/ 327333 h 359903"/>
              <a:gd name="connsiteX56" fmla="*/ 111670 w 372234"/>
              <a:gd name="connsiteY56" fmla="*/ 314629 h 359903"/>
              <a:gd name="connsiteX57" fmla="*/ 103029 w 372234"/>
              <a:gd name="connsiteY57" fmla="*/ 311366 h 359903"/>
              <a:gd name="connsiteX58" fmla="*/ 64576 w 372234"/>
              <a:gd name="connsiteY58" fmla="*/ 286021 h 359903"/>
              <a:gd name="connsiteX59" fmla="*/ 34713 w 372234"/>
              <a:gd name="connsiteY59" fmla="*/ 246359 h 359903"/>
              <a:gd name="connsiteX60" fmla="*/ 28591 w 372234"/>
              <a:gd name="connsiteY60" fmla="*/ 241557 h 359903"/>
              <a:gd name="connsiteX61" fmla="*/ 0 w 372234"/>
              <a:gd name="connsiteY61" fmla="*/ 207807 h 359903"/>
              <a:gd name="connsiteX62" fmla="*/ 0 w 372234"/>
              <a:gd name="connsiteY62" fmla="*/ 175183 h 359903"/>
              <a:gd name="connsiteX63" fmla="*/ 26810 w 372234"/>
              <a:gd name="connsiteY63" fmla="*/ 143533 h 359903"/>
              <a:gd name="connsiteX64" fmla="*/ 31947 w 372234"/>
              <a:gd name="connsiteY64" fmla="*/ 138257 h 359903"/>
              <a:gd name="connsiteX65" fmla="*/ 55271 w 372234"/>
              <a:gd name="connsiteY65" fmla="*/ 98775 h 359903"/>
              <a:gd name="connsiteX66" fmla="*/ 86133 w 372234"/>
              <a:gd name="connsiteY66" fmla="*/ 75587 h 359903"/>
              <a:gd name="connsiteX67" fmla="*/ 93059 w 372234"/>
              <a:gd name="connsiteY67" fmla="*/ 71846 h 359903"/>
              <a:gd name="connsiteX68" fmla="*/ 93059 w 372234"/>
              <a:gd name="connsiteY68" fmla="*/ 18772 h 359903"/>
              <a:gd name="connsiteX69" fmla="*/ 125440 w 372234"/>
              <a:gd name="connsiteY69" fmla="*/ 5442 h 359903"/>
              <a:gd name="connsiteX70" fmla="*/ 150403 w 372234"/>
              <a:gd name="connsiteY70" fmla="*/ 26554 h 359903"/>
              <a:gd name="connsiteX71" fmla="*/ 206032 w 372234"/>
              <a:gd name="connsiteY71" fmla="*/ 115122 h 359903"/>
              <a:gd name="connsiteX72" fmla="*/ 187381 w 372234"/>
              <a:gd name="connsiteY72" fmla="*/ 94473 h 359903"/>
              <a:gd name="connsiteX73" fmla="*/ 232068 w 372234"/>
              <a:gd name="connsiteY73" fmla="*/ 11950 h 359903"/>
              <a:gd name="connsiteX74" fmla="*/ 329342 w 372234"/>
              <a:gd name="connsiteY74" fmla="*/ 52232 h 359903"/>
              <a:gd name="connsiteX75" fmla="*/ 302602 w 372234"/>
              <a:gd name="connsiteY75" fmla="*/ 142188 h 359903"/>
              <a:gd name="connsiteX76" fmla="*/ 274813 w 372234"/>
              <a:gd name="connsiteY76" fmla="*/ 143606 h 359903"/>
              <a:gd name="connsiteX77" fmla="*/ 206032 w 372234"/>
              <a:gd name="connsiteY77" fmla="*/ 115122 h 359903"/>
              <a:gd name="connsiteX78" fmla="*/ 287813 w 372234"/>
              <a:gd name="connsiteY78" fmla="*/ 118463 h 359903"/>
              <a:gd name="connsiteX79" fmla="*/ 303550 w 372234"/>
              <a:gd name="connsiteY79" fmla="*/ 62918 h 359903"/>
              <a:gd name="connsiteX80" fmla="*/ 242754 w 372234"/>
              <a:gd name="connsiteY80" fmla="*/ 37742 h 359903"/>
              <a:gd name="connsiteX81" fmla="*/ 214613 w 372234"/>
              <a:gd name="connsiteY81" fmla="*/ 88150 h 359903"/>
              <a:gd name="connsiteX82" fmla="*/ 215012 w 372234"/>
              <a:gd name="connsiteY82" fmla="*/ 88437 h 359903"/>
              <a:gd name="connsiteX83" fmla="*/ 216713 w 372234"/>
              <a:gd name="connsiteY83" fmla="*/ 89329 h 359903"/>
              <a:gd name="connsiteX84" fmla="*/ 285494 w 372234"/>
              <a:gd name="connsiteY84" fmla="*/ 117813 h 359903"/>
              <a:gd name="connsiteX85" fmla="*/ 287329 w 372234"/>
              <a:gd name="connsiteY85" fmla="*/ 118385 h 359903"/>
              <a:gd name="connsiteX86" fmla="*/ 287813 w 372234"/>
              <a:gd name="connsiteY86" fmla="*/ 118463 h 359903"/>
              <a:gd name="connsiteX87" fmla="*/ 130282 w 372234"/>
              <a:gd name="connsiteY87" fmla="*/ 136562 h 359903"/>
              <a:gd name="connsiteX88" fmla="*/ 111670 w 372234"/>
              <a:gd name="connsiteY88" fmla="*/ 155173 h 359903"/>
              <a:gd name="connsiteX89" fmla="*/ 93059 w 372234"/>
              <a:gd name="connsiteY89" fmla="*/ 136562 h 359903"/>
              <a:gd name="connsiteX90" fmla="*/ 111670 w 372234"/>
              <a:gd name="connsiteY90" fmla="*/ 117950 h 359903"/>
              <a:gd name="connsiteX91" fmla="*/ 130282 w 372234"/>
              <a:gd name="connsiteY91" fmla="*/ 136562 h 35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72234" h="359903">
                <a:moveTo>
                  <a:pt x="150403" y="26554"/>
                </a:moveTo>
                <a:cubicBezTo>
                  <a:pt x="160267" y="33362"/>
                  <a:pt x="169696" y="37848"/>
                  <a:pt x="177466" y="38837"/>
                </a:cubicBezTo>
                <a:cubicBezTo>
                  <a:pt x="173230" y="47251"/>
                  <a:pt x="170275" y="56288"/>
                  <a:pt x="168732" y="65624"/>
                </a:cubicBezTo>
                <a:cubicBezTo>
                  <a:pt x="156199" y="62874"/>
                  <a:pt x="144307" y="56267"/>
                  <a:pt x="134547" y="49532"/>
                </a:cubicBezTo>
                <a:cubicBezTo>
                  <a:pt x="129722" y="46202"/>
                  <a:pt x="125154" y="42655"/>
                  <a:pt x="120976" y="39162"/>
                </a:cubicBezTo>
                <a:lnTo>
                  <a:pt x="120976" y="80727"/>
                </a:lnTo>
                <a:cubicBezTo>
                  <a:pt x="120976" y="86427"/>
                  <a:pt x="117511" y="91554"/>
                  <a:pt x="112224" y="93679"/>
                </a:cubicBezTo>
                <a:lnTo>
                  <a:pt x="112108" y="93727"/>
                </a:lnTo>
                <a:cubicBezTo>
                  <a:pt x="111993" y="93775"/>
                  <a:pt x="111795" y="93858"/>
                  <a:pt x="111522" y="93976"/>
                </a:cubicBezTo>
                <a:cubicBezTo>
                  <a:pt x="110975" y="94212"/>
                  <a:pt x="110128" y="94588"/>
                  <a:pt x="109035" y="95103"/>
                </a:cubicBezTo>
                <a:cubicBezTo>
                  <a:pt x="106844" y="96133"/>
                  <a:pt x="103688" y="97710"/>
                  <a:pt x="99984" y="99827"/>
                </a:cubicBezTo>
                <a:cubicBezTo>
                  <a:pt x="92502" y="104102"/>
                  <a:pt x="83155" y="110371"/>
                  <a:pt x="75011" y="118515"/>
                </a:cubicBezTo>
                <a:cubicBezTo>
                  <a:pt x="66571" y="126956"/>
                  <a:pt x="61367" y="138292"/>
                  <a:pt x="58428" y="147096"/>
                </a:cubicBezTo>
                <a:cubicBezTo>
                  <a:pt x="54659" y="158387"/>
                  <a:pt x="45062" y="168795"/>
                  <a:pt x="31400" y="171071"/>
                </a:cubicBezTo>
                <a:cubicBezTo>
                  <a:pt x="29390" y="171406"/>
                  <a:pt x="27918" y="173145"/>
                  <a:pt x="27918" y="175183"/>
                </a:cubicBezTo>
                <a:lnTo>
                  <a:pt x="27918" y="207807"/>
                </a:lnTo>
                <a:cubicBezTo>
                  <a:pt x="27918" y="210887"/>
                  <a:pt x="30144" y="213515"/>
                  <a:pt x="33181" y="214021"/>
                </a:cubicBezTo>
                <a:cubicBezTo>
                  <a:pt x="44793" y="215955"/>
                  <a:pt x="53941" y="223536"/>
                  <a:pt x="59085" y="232745"/>
                </a:cubicBezTo>
                <a:cubicBezTo>
                  <a:pt x="63764" y="241120"/>
                  <a:pt x="72081" y="254044"/>
                  <a:pt x="84317" y="266279"/>
                </a:cubicBezTo>
                <a:cubicBezTo>
                  <a:pt x="93825" y="275788"/>
                  <a:pt x="104897" y="281883"/>
                  <a:pt x="113807" y="285613"/>
                </a:cubicBezTo>
                <a:cubicBezTo>
                  <a:pt x="118223" y="287461"/>
                  <a:pt x="121996" y="288680"/>
                  <a:pt x="124606" y="289427"/>
                </a:cubicBezTo>
                <a:cubicBezTo>
                  <a:pt x="125908" y="289797"/>
                  <a:pt x="126910" y="290048"/>
                  <a:pt x="127546" y="290197"/>
                </a:cubicBezTo>
                <a:cubicBezTo>
                  <a:pt x="127864" y="290272"/>
                  <a:pt x="128089" y="290322"/>
                  <a:pt x="128214" y="290348"/>
                </a:cubicBezTo>
                <a:lnTo>
                  <a:pt x="128304" y="290369"/>
                </a:lnTo>
                <a:lnTo>
                  <a:pt x="128324" y="290372"/>
                </a:lnTo>
                <a:cubicBezTo>
                  <a:pt x="134866" y="291658"/>
                  <a:pt x="139588" y="297396"/>
                  <a:pt x="139588" y="304069"/>
                </a:cubicBezTo>
                <a:lnTo>
                  <a:pt x="139588" y="327333"/>
                </a:lnTo>
                <a:cubicBezTo>
                  <a:pt x="139588" y="329902"/>
                  <a:pt x="141671" y="331986"/>
                  <a:pt x="144241" y="331986"/>
                </a:cubicBezTo>
                <a:lnTo>
                  <a:pt x="167505" y="331986"/>
                </a:lnTo>
                <a:cubicBezTo>
                  <a:pt x="167505" y="316566"/>
                  <a:pt x="180005" y="304069"/>
                  <a:pt x="195423" y="304069"/>
                </a:cubicBezTo>
                <a:lnTo>
                  <a:pt x="232646" y="304069"/>
                </a:lnTo>
                <a:cubicBezTo>
                  <a:pt x="248064" y="304069"/>
                  <a:pt x="260564" y="316566"/>
                  <a:pt x="260564" y="331986"/>
                </a:cubicBezTo>
                <a:lnTo>
                  <a:pt x="283829" y="331986"/>
                </a:lnTo>
                <a:cubicBezTo>
                  <a:pt x="286399" y="331986"/>
                  <a:pt x="288481" y="329902"/>
                  <a:pt x="288481" y="327333"/>
                </a:cubicBezTo>
                <a:lnTo>
                  <a:pt x="288481" y="285457"/>
                </a:lnTo>
                <a:cubicBezTo>
                  <a:pt x="288481" y="280194"/>
                  <a:pt x="291454" y="275373"/>
                  <a:pt x="296146" y="272996"/>
                </a:cubicBezTo>
                <a:lnTo>
                  <a:pt x="296393" y="272864"/>
                </a:lnTo>
                <a:cubicBezTo>
                  <a:pt x="296652" y="272723"/>
                  <a:pt x="297097" y="272475"/>
                  <a:pt x="297700" y="272116"/>
                </a:cubicBezTo>
                <a:cubicBezTo>
                  <a:pt x="298908" y="271398"/>
                  <a:pt x="300739" y="270242"/>
                  <a:pt x="302991" y="268615"/>
                </a:cubicBezTo>
                <a:cubicBezTo>
                  <a:pt x="307508" y="265353"/>
                  <a:pt x="313626" y="260264"/>
                  <a:pt x="319760" y="253108"/>
                </a:cubicBezTo>
                <a:cubicBezTo>
                  <a:pt x="331901" y="238944"/>
                  <a:pt x="344317" y="216482"/>
                  <a:pt x="344317" y="183093"/>
                </a:cubicBezTo>
                <a:cubicBezTo>
                  <a:pt x="344317" y="164358"/>
                  <a:pt x="340814" y="149212"/>
                  <a:pt x="334849" y="136794"/>
                </a:cubicBezTo>
                <a:cubicBezTo>
                  <a:pt x="341510" y="127954"/>
                  <a:pt x="346531" y="118006"/>
                  <a:pt x="349703" y="107463"/>
                </a:cubicBezTo>
                <a:cubicBezTo>
                  <a:pt x="351549" y="109992"/>
                  <a:pt x="353300" y="112617"/>
                  <a:pt x="354949" y="115343"/>
                </a:cubicBezTo>
                <a:cubicBezTo>
                  <a:pt x="366195" y="133921"/>
                  <a:pt x="372234" y="156346"/>
                  <a:pt x="372234" y="183093"/>
                </a:cubicBezTo>
                <a:cubicBezTo>
                  <a:pt x="372234" y="224148"/>
                  <a:pt x="356733" y="252870"/>
                  <a:pt x="340955" y="271277"/>
                </a:cubicBezTo>
                <a:cubicBezTo>
                  <a:pt x="333131" y="280406"/>
                  <a:pt x="325290" y="286948"/>
                  <a:pt x="319338" y="291247"/>
                </a:cubicBezTo>
                <a:cubicBezTo>
                  <a:pt x="318299" y="291997"/>
                  <a:pt x="317317" y="292680"/>
                  <a:pt x="316399" y="293298"/>
                </a:cubicBezTo>
                <a:lnTo>
                  <a:pt x="316399" y="327333"/>
                </a:lnTo>
                <a:cubicBezTo>
                  <a:pt x="316399" y="345321"/>
                  <a:pt x="301817" y="359904"/>
                  <a:pt x="283829" y="359904"/>
                </a:cubicBezTo>
                <a:lnTo>
                  <a:pt x="260564" y="359904"/>
                </a:lnTo>
                <a:cubicBezTo>
                  <a:pt x="245146" y="359904"/>
                  <a:pt x="232646" y="347404"/>
                  <a:pt x="232646" y="331986"/>
                </a:cubicBezTo>
                <a:lnTo>
                  <a:pt x="195423" y="331986"/>
                </a:lnTo>
                <a:cubicBezTo>
                  <a:pt x="195423" y="347404"/>
                  <a:pt x="182923" y="359904"/>
                  <a:pt x="167505" y="359904"/>
                </a:cubicBezTo>
                <a:lnTo>
                  <a:pt x="144241" y="359904"/>
                </a:lnTo>
                <a:cubicBezTo>
                  <a:pt x="126253" y="359904"/>
                  <a:pt x="111670" y="345321"/>
                  <a:pt x="111670" y="327333"/>
                </a:cubicBezTo>
                <a:lnTo>
                  <a:pt x="111670" y="314629"/>
                </a:lnTo>
                <a:cubicBezTo>
                  <a:pt x="109101" y="313762"/>
                  <a:pt x="106185" y="312688"/>
                  <a:pt x="103029" y="311366"/>
                </a:cubicBezTo>
                <a:cubicBezTo>
                  <a:pt x="91935" y="306723"/>
                  <a:pt x="77416" y="298861"/>
                  <a:pt x="64576" y="286021"/>
                </a:cubicBezTo>
                <a:cubicBezTo>
                  <a:pt x="49984" y="271429"/>
                  <a:pt x="40211" y="256203"/>
                  <a:pt x="34713" y="246359"/>
                </a:cubicBezTo>
                <a:cubicBezTo>
                  <a:pt x="33090" y="243456"/>
                  <a:pt x="30666" y="241904"/>
                  <a:pt x="28591" y="241557"/>
                </a:cubicBezTo>
                <a:cubicBezTo>
                  <a:pt x="12093" y="238809"/>
                  <a:pt x="0" y="224533"/>
                  <a:pt x="0" y="207807"/>
                </a:cubicBezTo>
                <a:lnTo>
                  <a:pt x="0" y="175183"/>
                </a:lnTo>
                <a:cubicBezTo>
                  <a:pt x="0" y="159498"/>
                  <a:pt x="11339" y="146113"/>
                  <a:pt x="26810" y="143533"/>
                </a:cubicBezTo>
                <a:cubicBezTo>
                  <a:pt x="28428" y="143263"/>
                  <a:pt x="30812" y="141657"/>
                  <a:pt x="31947" y="138257"/>
                </a:cubicBezTo>
                <a:cubicBezTo>
                  <a:pt x="35527" y="127532"/>
                  <a:pt x="42474" y="111572"/>
                  <a:pt x="55271" y="98775"/>
                </a:cubicBezTo>
                <a:cubicBezTo>
                  <a:pt x="65738" y="88307"/>
                  <a:pt x="77329" y="80618"/>
                  <a:pt x="86133" y="75587"/>
                </a:cubicBezTo>
                <a:cubicBezTo>
                  <a:pt x="88671" y="74137"/>
                  <a:pt x="91008" y="72890"/>
                  <a:pt x="93059" y="71846"/>
                </a:cubicBezTo>
                <a:lnTo>
                  <a:pt x="93059" y="18772"/>
                </a:lnTo>
                <a:cubicBezTo>
                  <a:pt x="93059" y="1316"/>
                  <a:pt x="114101" y="-5849"/>
                  <a:pt x="125440" y="5442"/>
                </a:cubicBezTo>
                <a:cubicBezTo>
                  <a:pt x="131591" y="11566"/>
                  <a:pt x="140520" y="19734"/>
                  <a:pt x="150403" y="26554"/>
                </a:cubicBezTo>
                <a:close/>
                <a:moveTo>
                  <a:pt x="206032" y="115122"/>
                </a:moveTo>
                <a:cubicBezTo>
                  <a:pt x="196910" y="111345"/>
                  <a:pt x="189214" y="104174"/>
                  <a:pt x="187381" y="94473"/>
                </a:cubicBezTo>
                <a:cubicBezTo>
                  <a:pt x="180978" y="60572"/>
                  <a:pt x="198933" y="25679"/>
                  <a:pt x="232068" y="11950"/>
                </a:cubicBezTo>
                <a:cubicBezTo>
                  <a:pt x="270052" y="-3787"/>
                  <a:pt x="313604" y="14248"/>
                  <a:pt x="329342" y="52232"/>
                </a:cubicBezTo>
                <a:cubicBezTo>
                  <a:pt x="343070" y="85368"/>
                  <a:pt x="331099" y="122739"/>
                  <a:pt x="302602" y="142188"/>
                </a:cubicBezTo>
                <a:cubicBezTo>
                  <a:pt x="294448" y="147753"/>
                  <a:pt x="283935" y="147384"/>
                  <a:pt x="274813" y="143606"/>
                </a:cubicBezTo>
                <a:lnTo>
                  <a:pt x="206032" y="115122"/>
                </a:lnTo>
                <a:close/>
                <a:moveTo>
                  <a:pt x="287813" y="118463"/>
                </a:moveTo>
                <a:cubicBezTo>
                  <a:pt x="304929" y="106140"/>
                  <a:pt x="311964" y="83226"/>
                  <a:pt x="303550" y="62918"/>
                </a:cubicBezTo>
                <a:cubicBezTo>
                  <a:pt x="293713" y="39178"/>
                  <a:pt x="266494" y="27906"/>
                  <a:pt x="242754" y="37742"/>
                </a:cubicBezTo>
                <a:cubicBezTo>
                  <a:pt x="222447" y="46156"/>
                  <a:pt x="211222" y="67335"/>
                  <a:pt x="214613" y="88150"/>
                </a:cubicBezTo>
                <a:cubicBezTo>
                  <a:pt x="214721" y="88235"/>
                  <a:pt x="214854" y="88332"/>
                  <a:pt x="215012" y="88437"/>
                </a:cubicBezTo>
                <a:cubicBezTo>
                  <a:pt x="215451" y="88730"/>
                  <a:pt x="216022" y="89043"/>
                  <a:pt x="216713" y="89329"/>
                </a:cubicBezTo>
                <a:lnTo>
                  <a:pt x="285494" y="117813"/>
                </a:lnTo>
                <a:cubicBezTo>
                  <a:pt x="286187" y="118099"/>
                  <a:pt x="286812" y="118281"/>
                  <a:pt x="287329" y="118385"/>
                </a:cubicBezTo>
                <a:cubicBezTo>
                  <a:pt x="287516" y="118422"/>
                  <a:pt x="287677" y="118447"/>
                  <a:pt x="287813" y="118463"/>
                </a:cubicBezTo>
                <a:close/>
                <a:moveTo>
                  <a:pt x="130282" y="136562"/>
                </a:moveTo>
                <a:cubicBezTo>
                  <a:pt x="130282" y="146841"/>
                  <a:pt x="121949" y="155173"/>
                  <a:pt x="111670" y="155173"/>
                </a:cubicBezTo>
                <a:cubicBezTo>
                  <a:pt x="101391" y="155173"/>
                  <a:pt x="93059" y="146841"/>
                  <a:pt x="93059" y="136562"/>
                </a:cubicBezTo>
                <a:cubicBezTo>
                  <a:pt x="93059" y="126283"/>
                  <a:pt x="101391" y="117950"/>
                  <a:pt x="111670" y="117950"/>
                </a:cubicBezTo>
                <a:cubicBezTo>
                  <a:pt x="121949" y="117950"/>
                  <a:pt x="130282" y="126283"/>
                  <a:pt x="130282" y="136562"/>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Graphic 13" descr="Icon of a chart made of vertical lines with a line tracing the top of each, turning into an arrow pointing up">
            <a:extLst>
              <a:ext uri="{FF2B5EF4-FFF2-40B4-BE49-F238E27FC236}">
                <a16:creationId xmlns:a16="http://schemas.microsoft.com/office/drawing/2014/main" id="{DC4C7EC3-0A07-681D-E421-57820876D299}"/>
              </a:ext>
            </a:extLst>
          </p:cNvPr>
          <p:cNvSpPr>
            <a:spLocks noChangeAspect="1"/>
          </p:cNvSpPr>
          <p:nvPr/>
        </p:nvSpPr>
        <p:spPr>
          <a:xfrm>
            <a:off x="6315003" y="6237958"/>
            <a:ext cx="182880" cy="192501"/>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124" descr="Employee retention icon">
            <a:extLst>
              <a:ext uri="{FF2B5EF4-FFF2-40B4-BE49-F238E27FC236}">
                <a16:creationId xmlns:a16="http://schemas.microsoft.com/office/drawing/2014/main" id="{0E79FD13-1D3D-1CBD-E178-83EE758AAA8B}"/>
              </a:ext>
            </a:extLst>
          </p:cNvPr>
          <p:cNvSpPr/>
          <p:nvPr/>
        </p:nvSpPr>
        <p:spPr>
          <a:xfrm>
            <a:off x="10090137" y="6238958"/>
            <a:ext cx="190500" cy="190500"/>
          </a:xfrm>
          <a:custGeom>
            <a:avLst/>
            <a:gdLst>
              <a:gd name="connsiteX0" fmla="*/ 53644 w 190500"/>
              <a:gd name="connsiteY0" fmla="*/ 109537 h 190500"/>
              <a:gd name="connsiteX1" fmla="*/ 95249 w 190500"/>
              <a:gd name="connsiteY1" fmla="*/ 142875 h 190500"/>
              <a:gd name="connsiteX2" fmla="*/ 136855 w 190500"/>
              <a:gd name="connsiteY2" fmla="*/ 109537 h 190500"/>
              <a:gd name="connsiteX3" fmla="*/ 45243 w 190500"/>
              <a:gd name="connsiteY3" fmla="*/ 95250 h 190500"/>
              <a:gd name="connsiteX4" fmla="*/ 145256 w 190500"/>
              <a:gd name="connsiteY4" fmla="*/ 95250 h 190500"/>
              <a:gd name="connsiteX5" fmla="*/ 145914 w 190500"/>
              <a:gd name="connsiteY5" fmla="*/ 95279 h 190500"/>
              <a:gd name="connsiteX6" fmla="*/ 152380 w 190500"/>
              <a:gd name="connsiteY6" fmla="*/ 103041 h 190500"/>
              <a:gd name="connsiteX7" fmla="*/ 95249 w 190500"/>
              <a:gd name="connsiteY7" fmla="*/ 157162 h 190500"/>
              <a:gd name="connsiteX8" fmla="*/ 38118 w 190500"/>
              <a:gd name="connsiteY8" fmla="*/ 103041 h 190500"/>
              <a:gd name="connsiteX9" fmla="*/ 38089 w 190500"/>
              <a:gd name="connsiteY9" fmla="*/ 102383 h 190500"/>
              <a:gd name="connsiteX10" fmla="*/ 45243 w 190500"/>
              <a:gd name="connsiteY10" fmla="*/ 95250 h 190500"/>
              <a:gd name="connsiteX11" fmla="*/ 126206 w 190500"/>
              <a:gd name="connsiteY11" fmla="*/ 50006 h 190500"/>
              <a:gd name="connsiteX12" fmla="*/ 147561 w 190500"/>
              <a:gd name="connsiteY12" fmla="*/ 68008 h 190500"/>
              <a:gd name="connsiteX13" fmla="*/ 141541 w 190500"/>
              <a:gd name="connsiteY13" fmla="*/ 76124 h 190500"/>
              <a:gd name="connsiteX14" fmla="*/ 133426 w 190500"/>
              <a:gd name="connsiteY14" fmla="*/ 70104 h 190500"/>
              <a:gd name="connsiteX15" fmla="*/ 126206 w 190500"/>
              <a:gd name="connsiteY15" fmla="*/ 64294 h 190500"/>
              <a:gd name="connsiteX16" fmla="*/ 118986 w 190500"/>
              <a:gd name="connsiteY16" fmla="*/ 70104 h 190500"/>
              <a:gd name="connsiteX17" fmla="*/ 110870 w 190500"/>
              <a:gd name="connsiteY17" fmla="*/ 76124 h 190500"/>
              <a:gd name="connsiteX18" fmla="*/ 104851 w 190500"/>
              <a:gd name="connsiteY18" fmla="*/ 68008 h 190500"/>
              <a:gd name="connsiteX19" fmla="*/ 126206 w 190500"/>
              <a:gd name="connsiteY19" fmla="*/ 50006 h 190500"/>
              <a:gd name="connsiteX20" fmla="*/ 64293 w 190500"/>
              <a:gd name="connsiteY20" fmla="*/ 50006 h 190500"/>
              <a:gd name="connsiteX21" fmla="*/ 85648 w 190500"/>
              <a:gd name="connsiteY21" fmla="*/ 68008 h 190500"/>
              <a:gd name="connsiteX22" fmla="*/ 79628 w 190500"/>
              <a:gd name="connsiteY22" fmla="*/ 76124 h 190500"/>
              <a:gd name="connsiteX23" fmla="*/ 71513 w 190500"/>
              <a:gd name="connsiteY23" fmla="*/ 70104 h 190500"/>
              <a:gd name="connsiteX24" fmla="*/ 64293 w 190500"/>
              <a:gd name="connsiteY24" fmla="*/ 64294 h 190500"/>
              <a:gd name="connsiteX25" fmla="*/ 57073 w 190500"/>
              <a:gd name="connsiteY25" fmla="*/ 70104 h 190500"/>
              <a:gd name="connsiteX26" fmla="*/ 48958 w 190500"/>
              <a:gd name="connsiteY26" fmla="*/ 76124 h 190500"/>
              <a:gd name="connsiteX27" fmla="*/ 42938 w 190500"/>
              <a:gd name="connsiteY27" fmla="*/ 68008 h 190500"/>
              <a:gd name="connsiteX28" fmla="*/ 64293 w 190500"/>
              <a:gd name="connsiteY28" fmla="*/ 50006 h 190500"/>
              <a:gd name="connsiteX29" fmla="*/ 95250 w 190500"/>
              <a:gd name="connsiteY29" fmla="*/ 14288 h 190500"/>
              <a:gd name="connsiteX30" fmla="*/ 14288 w 190500"/>
              <a:gd name="connsiteY30" fmla="*/ 95250 h 190500"/>
              <a:gd name="connsiteX31" fmla="*/ 95250 w 190500"/>
              <a:gd name="connsiteY31" fmla="*/ 176213 h 190500"/>
              <a:gd name="connsiteX32" fmla="*/ 176213 w 190500"/>
              <a:gd name="connsiteY32" fmla="*/ 95250 h 190500"/>
              <a:gd name="connsiteX33" fmla="*/ 95250 w 190500"/>
              <a:gd name="connsiteY33" fmla="*/ 14288 h 190500"/>
              <a:gd name="connsiteX34" fmla="*/ 95250 w 190500"/>
              <a:gd name="connsiteY34" fmla="*/ 0 h 190500"/>
              <a:gd name="connsiteX35" fmla="*/ 190500 w 190500"/>
              <a:gd name="connsiteY35" fmla="*/ 95250 h 190500"/>
              <a:gd name="connsiteX36" fmla="*/ 95250 w 190500"/>
              <a:gd name="connsiteY36" fmla="*/ 190500 h 190500"/>
              <a:gd name="connsiteX37" fmla="*/ 0 w 190500"/>
              <a:gd name="connsiteY37" fmla="*/ 95250 h 190500"/>
              <a:gd name="connsiteX38" fmla="*/ 95250 w 190500"/>
              <a:gd name="connsiteY3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500" h="190500">
                <a:moveTo>
                  <a:pt x="53644" y="109537"/>
                </a:moveTo>
                <a:cubicBezTo>
                  <a:pt x="58378" y="128778"/>
                  <a:pt x="73751" y="142875"/>
                  <a:pt x="95249" y="142875"/>
                </a:cubicBezTo>
                <a:cubicBezTo>
                  <a:pt x="116757" y="142875"/>
                  <a:pt x="132130" y="128778"/>
                  <a:pt x="136855" y="109537"/>
                </a:cubicBezTo>
                <a:close/>
                <a:moveTo>
                  <a:pt x="45243" y="95250"/>
                </a:moveTo>
                <a:lnTo>
                  <a:pt x="145256" y="95250"/>
                </a:lnTo>
                <a:cubicBezTo>
                  <a:pt x="145476" y="95250"/>
                  <a:pt x="145695" y="95259"/>
                  <a:pt x="145914" y="95279"/>
                </a:cubicBezTo>
                <a:cubicBezTo>
                  <a:pt x="149843" y="95636"/>
                  <a:pt x="152738" y="99112"/>
                  <a:pt x="152380" y="103041"/>
                </a:cubicBezTo>
                <a:cubicBezTo>
                  <a:pt x="149704" y="132321"/>
                  <a:pt x="128092" y="157162"/>
                  <a:pt x="95249" y="157162"/>
                </a:cubicBezTo>
                <a:cubicBezTo>
                  <a:pt x="62407" y="157162"/>
                  <a:pt x="40785" y="132321"/>
                  <a:pt x="38118" y="103041"/>
                </a:cubicBezTo>
                <a:cubicBezTo>
                  <a:pt x="38099" y="102822"/>
                  <a:pt x="38089" y="102603"/>
                  <a:pt x="38089" y="102383"/>
                </a:cubicBezTo>
                <a:cubicBezTo>
                  <a:pt x="38095" y="98438"/>
                  <a:pt x="41298" y="95244"/>
                  <a:pt x="45243" y="95250"/>
                </a:cubicBezTo>
                <a:close/>
                <a:moveTo>
                  <a:pt x="126206" y="50006"/>
                </a:moveTo>
                <a:cubicBezTo>
                  <a:pt x="136864" y="50006"/>
                  <a:pt x="146018" y="57626"/>
                  <a:pt x="147561" y="68008"/>
                </a:cubicBezTo>
                <a:cubicBezTo>
                  <a:pt x="148140" y="71912"/>
                  <a:pt x="145444" y="75545"/>
                  <a:pt x="141541" y="76124"/>
                </a:cubicBezTo>
                <a:cubicBezTo>
                  <a:pt x="137638" y="76703"/>
                  <a:pt x="134005" y="74007"/>
                  <a:pt x="133426" y="70104"/>
                </a:cubicBezTo>
                <a:cubicBezTo>
                  <a:pt x="132968" y="67027"/>
                  <a:pt x="130092" y="64294"/>
                  <a:pt x="126206" y="64294"/>
                </a:cubicBezTo>
                <a:cubicBezTo>
                  <a:pt x="122319" y="64294"/>
                  <a:pt x="119443" y="67027"/>
                  <a:pt x="118986" y="70104"/>
                </a:cubicBezTo>
                <a:cubicBezTo>
                  <a:pt x="118407" y="74007"/>
                  <a:pt x="114774" y="76703"/>
                  <a:pt x="110870" y="76124"/>
                </a:cubicBezTo>
                <a:cubicBezTo>
                  <a:pt x="106967" y="75545"/>
                  <a:pt x="104271" y="71912"/>
                  <a:pt x="104851" y="68008"/>
                </a:cubicBezTo>
                <a:cubicBezTo>
                  <a:pt x="106394" y="57626"/>
                  <a:pt x="115547" y="50006"/>
                  <a:pt x="126206" y="50006"/>
                </a:cubicBezTo>
                <a:close/>
                <a:moveTo>
                  <a:pt x="64293" y="50006"/>
                </a:moveTo>
                <a:cubicBezTo>
                  <a:pt x="74952" y="50006"/>
                  <a:pt x="84115" y="57626"/>
                  <a:pt x="85648" y="68008"/>
                </a:cubicBezTo>
                <a:cubicBezTo>
                  <a:pt x="86227" y="71912"/>
                  <a:pt x="83532" y="75545"/>
                  <a:pt x="79628" y="76124"/>
                </a:cubicBezTo>
                <a:cubicBezTo>
                  <a:pt x="75725" y="76703"/>
                  <a:pt x="72092" y="74007"/>
                  <a:pt x="71513" y="70104"/>
                </a:cubicBezTo>
                <a:cubicBezTo>
                  <a:pt x="71056" y="67027"/>
                  <a:pt x="68189" y="64294"/>
                  <a:pt x="64293" y="64294"/>
                </a:cubicBezTo>
                <a:cubicBezTo>
                  <a:pt x="60407" y="64294"/>
                  <a:pt x="57530" y="67027"/>
                  <a:pt x="57073" y="70104"/>
                </a:cubicBezTo>
                <a:cubicBezTo>
                  <a:pt x="56495" y="74007"/>
                  <a:pt x="52861" y="76703"/>
                  <a:pt x="48958" y="76124"/>
                </a:cubicBezTo>
                <a:cubicBezTo>
                  <a:pt x="45055" y="75545"/>
                  <a:pt x="42359" y="71912"/>
                  <a:pt x="42938" y="68008"/>
                </a:cubicBezTo>
                <a:cubicBezTo>
                  <a:pt x="44481" y="57626"/>
                  <a:pt x="53635" y="50006"/>
                  <a:pt x="64293" y="50006"/>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Text Placeholder 10">
            <a:extLst>
              <a:ext uri="{FF2B5EF4-FFF2-40B4-BE49-F238E27FC236}">
                <a16:creationId xmlns:a16="http://schemas.microsoft.com/office/drawing/2014/main" id="{85EFC5D5-25FB-63B1-C7CA-7A47BB482B14}"/>
              </a:ext>
            </a:extLst>
          </p:cNvPr>
          <p:cNvSpPr txBox="1">
            <a:spLocks/>
          </p:cNvSpPr>
          <p:nvPr/>
        </p:nvSpPr>
        <p:spPr>
          <a:xfrm>
            <a:off x="9160115" y="1991071"/>
            <a:ext cx="890400" cy="153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Reporting</a:t>
            </a:r>
          </a:p>
        </p:txBody>
      </p:sp>
      <p:sp>
        <p:nvSpPr>
          <p:cNvPr id="43" name="Text Placeholder 4">
            <a:extLst>
              <a:ext uri="{FF2B5EF4-FFF2-40B4-BE49-F238E27FC236}">
                <a16:creationId xmlns:a16="http://schemas.microsoft.com/office/drawing/2014/main" id="{E127F2D8-3E8D-B123-EC53-1F3430A769E6}"/>
              </a:ext>
            </a:extLst>
          </p:cNvPr>
          <p:cNvSpPr txBox="1">
            <a:spLocks/>
          </p:cNvSpPr>
          <p:nvPr/>
        </p:nvSpPr>
        <p:spPr>
          <a:xfrm>
            <a:off x="2112643" y="3289928"/>
            <a:ext cx="3514784" cy="160031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582780" rtl="0" eaLnBrk="1" fontAlgn="auto" latinLnBrk="0" hangingPunct="1">
              <a:lnSpc>
                <a:spcPct val="110000"/>
              </a:lnSpc>
              <a:spcBef>
                <a:spcPct val="0"/>
              </a:spcBef>
              <a:spcAft>
                <a:spcPts val="300"/>
              </a:spcAft>
              <a:buClrTx/>
              <a:buSzTx/>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Streamlining workflows, automating repetitive tasks, and providing real time insights allow Operations teams to enhance overall productivity with tasks such as: </a:t>
            </a:r>
            <a:endParaRPr kumimoji="0" lang="en-US" sz="105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endParaRPr>
          </a:p>
          <a:p>
            <a:pPr marL="114300" marR="0" lvl="0" indent="-114300" algn="l" defTabSz="582780" rtl="0" eaLnBrk="1" fontAlgn="auto" latinLnBrk="0" hangingPunct="1">
              <a:lnSpc>
                <a:spcPct val="11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hlinkClick r:id="rId3" action="ppaction://hlinksldjump">
                  <a:extLst>
                    <a:ext uri="{A12FA001-AC4F-418D-AE19-62706E023703}">
                      <ahyp:hlinkClr xmlns:ahyp="http://schemas.microsoft.com/office/drawing/2018/hyperlinkcolor" val="tx"/>
                    </a:ext>
                  </a:extLst>
                </a:hlinkClick>
              </a:rPr>
              <a:t>Simplifying tasks for operations employees</a:t>
            </a: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rPr>
              <a:t> </a:t>
            </a:r>
          </a:p>
          <a:p>
            <a:pPr marL="114300" marR="0" lvl="0" indent="-114300" algn="l" defTabSz="582780" rtl="0" eaLnBrk="1" fontAlgn="auto" latinLnBrk="0" hangingPunct="1">
              <a:lnSpc>
                <a:spcPct val="11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hlinkClick r:id="rId4" action="ppaction://hlinksldjump">
                  <a:extLst>
                    <a:ext uri="{A12FA001-AC4F-418D-AE19-62706E023703}">
                      <ahyp:hlinkClr xmlns:ahyp="http://schemas.microsoft.com/office/drawing/2018/hyperlinkcolor" val="tx"/>
                    </a:ext>
                  </a:extLst>
                </a:hlinkClick>
              </a:rPr>
              <a:t>Executing a project review</a:t>
            </a:r>
            <a:endPar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endParaRPr>
          </a:p>
          <a:p>
            <a:pPr marL="114300" marR="0" lvl="0" indent="-114300" algn="l" defTabSz="582780" rtl="0" eaLnBrk="1" fontAlgn="auto" latinLnBrk="0" hangingPunct="1">
              <a:lnSpc>
                <a:spcPct val="11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hlinkClick r:id="rId5" action="ppaction://hlinksldjump">
                  <a:extLst>
                    <a:ext uri="{A12FA001-AC4F-418D-AE19-62706E023703}">
                      <ahyp:hlinkClr xmlns:ahyp="http://schemas.microsoft.com/office/drawing/2018/hyperlinkcolor" val="tx"/>
                    </a:ext>
                  </a:extLst>
                </a:hlinkClick>
              </a:rPr>
              <a:t>Create Change Management Plan</a:t>
            </a: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rPr>
              <a:t> </a:t>
            </a:r>
          </a:p>
          <a:p>
            <a:pPr marL="114300" marR="0" lvl="0" indent="-114300" algn="l" defTabSz="582780" rtl="0" eaLnBrk="1" fontAlgn="auto" latinLnBrk="0" hangingPunct="1">
              <a:lnSpc>
                <a:spcPct val="11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hlinkClick r:id="rId6" action="ppaction://hlinksldjump">
                  <a:extLst>
                    <a:ext uri="{A12FA001-AC4F-418D-AE19-62706E023703}">
                      <ahyp:hlinkClr xmlns:ahyp="http://schemas.microsoft.com/office/drawing/2018/hyperlinkcolor" val="tx"/>
                    </a:ext>
                  </a:extLst>
                </a:hlinkClick>
              </a:rPr>
              <a:t>Conducting a business review</a:t>
            </a:r>
            <a:endPar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endParaRPr>
          </a:p>
          <a:p>
            <a:pPr marL="114300" marR="0" lvl="0" indent="-114300" algn="l" defTabSz="582780" rtl="0" eaLnBrk="1" fontAlgn="auto" latinLnBrk="0" hangingPunct="1">
              <a:lnSpc>
                <a:spcPct val="11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hlinkClick r:id="rId7" action="ppaction://hlinksldjump">
                  <a:extLst>
                    <a:ext uri="{A12FA001-AC4F-418D-AE19-62706E023703}">
                      <ahyp:hlinkClr xmlns:ahyp="http://schemas.microsoft.com/office/drawing/2018/hyperlinkcolor" val="tx"/>
                    </a:ext>
                  </a:extLst>
                </a:hlinkClick>
              </a:rPr>
              <a:t>Creating a supplier RFP</a:t>
            </a:r>
            <a:endPar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endParaRPr>
          </a:p>
        </p:txBody>
      </p:sp>
      <p:sp>
        <p:nvSpPr>
          <p:cNvPr id="52" name="Text Placeholder 10">
            <a:extLst>
              <a:ext uri="{FF2B5EF4-FFF2-40B4-BE49-F238E27FC236}">
                <a16:creationId xmlns:a16="http://schemas.microsoft.com/office/drawing/2014/main" id="{2F2AC6F7-5591-90D2-AD4B-EA5B30F73E70}"/>
              </a:ext>
            </a:extLst>
          </p:cNvPr>
          <p:cNvSpPr txBox="1">
            <a:spLocks/>
          </p:cNvSpPr>
          <p:nvPr/>
        </p:nvSpPr>
        <p:spPr>
          <a:xfrm>
            <a:off x="8047496" y="1990928"/>
            <a:ext cx="817452" cy="153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Planning</a:t>
            </a:r>
          </a:p>
        </p:txBody>
      </p:sp>
      <p:sp>
        <p:nvSpPr>
          <p:cNvPr id="59" name="Text Placeholder 10">
            <a:extLst>
              <a:ext uri="{FF2B5EF4-FFF2-40B4-BE49-F238E27FC236}">
                <a16:creationId xmlns:a16="http://schemas.microsoft.com/office/drawing/2014/main" id="{B97F750D-FF94-658C-3FE6-754880693A55}"/>
              </a:ext>
            </a:extLst>
          </p:cNvPr>
          <p:cNvSpPr txBox="1">
            <a:spLocks/>
          </p:cNvSpPr>
          <p:nvPr/>
        </p:nvSpPr>
        <p:spPr>
          <a:xfrm>
            <a:off x="10213388" y="1990928"/>
            <a:ext cx="890400" cy="153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Scheduling</a:t>
            </a:r>
          </a:p>
        </p:txBody>
      </p:sp>
      <p:pic>
        <p:nvPicPr>
          <p:cNvPr id="3" name="Picture 2">
            <a:extLst>
              <a:ext uri="{FF2B5EF4-FFF2-40B4-BE49-F238E27FC236}">
                <a16:creationId xmlns:a16="http://schemas.microsoft.com/office/drawing/2014/main" id="{2991C792-CFE8-8EE0-3C09-058D454EF18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893820" y="5378862"/>
            <a:ext cx="685800" cy="685800"/>
          </a:xfrm>
          <a:prstGeom prst="roundRect">
            <a:avLst/>
          </a:prstGeom>
          <a:ln w="6350">
            <a:solidFill>
              <a:schemeClr val="bg1">
                <a:lumMod val="95000"/>
              </a:schemeClr>
            </a:solidFill>
          </a:ln>
          <a:effectLst>
            <a:outerShdw blurRad="127000" dist="127000" dir="2700000" algn="tl" rotWithShape="0">
              <a:prstClr val="black">
                <a:alpha val="20000"/>
              </a:prstClr>
            </a:outerShdw>
          </a:effectLst>
        </p:spPr>
      </p:pic>
      <p:pic>
        <p:nvPicPr>
          <p:cNvPr id="7" name="Picture 6">
            <a:extLst>
              <a:ext uri="{FF2B5EF4-FFF2-40B4-BE49-F238E27FC236}">
                <a16:creationId xmlns:a16="http://schemas.microsoft.com/office/drawing/2014/main" id="{ECC8160D-AE02-8527-6BA2-C8B074F4FABE}"/>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064518" y="5378862"/>
            <a:ext cx="685800" cy="685800"/>
          </a:xfrm>
          <a:prstGeom prst="roundRect">
            <a:avLst/>
          </a:prstGeom>
          <a:ln w="6350">
            <a:solidFill>
              <a:schemeClr val="bg1">
                <a:lumMod val="95000"/>
              </a:schemeClr>
            </a:solidFill>
          </a:ln>
          <a:effectLst>
            <a:outerShdw blurRad="127000" dist="127000" dir="2700000" algn="tl" rotWithShape="0">
              <a:prstClr val="black">
                <a:alpha val="20000"/>
              </a:prstClr>
            </a:outerShdw>
          </a:effectLst>
        </p:spPr>
      </p:pic>
      <p:pic>
        <p:nvPicPr>
          <p:cNvPr id="9" name="Picture 8">
            <a:extLst>
              <a:ext uri="{FF2B5EF4-FFF2-40B4-BE49-F238E27FC236}">
                <a16:creationId xmlns:a16="http://schemas.microsoft.com/office/drawing/2014/main" id="{09133B63-CF3A-BA10-CDB8-9B7CB671FB28}"/>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2979168" y="5378862"/>
            <a:ext cx="685800" cy="685800"/>
          </a:xfrm>
          <a:prstGeom prst="roundRect">
            <a:avLst/>
          </a:prstGeom>
          <a:ln w="6350">
            <a:solidFill>
              <a:schemeClr val="bg1">
                <a:lumMod val="95000"/>
              </a:schemeClr>
            </a:solidFill>
          </a:ln>
          <a:effectLst>
            <a:outerShdw blurRad="127000" dist="127000" dir="2700000" algn="tl" rotWithShape="0">
              <a:prstClr val="black">
                <a:alpha val="20000"/>
              </a:prstClr>
            </a:outerShdw>
          </a:effectLst>
        </p:spPr>
      </p:pic>
      <p:pic>
        <p:nvPicPr>
          <p:cNvPr id="11" name="Picture 10">
            <a:extLst>
              <a:ext uri="{FF2B5EF4-FFF2-40B4-BE49-F238E27FC236}">
                <a16:creationId xmlns:a16="http://schemas.microsoft.com/office/drawing/2014/main" id="{8E2AB046-54FC-D456-F488-91E51F518CC4}"/>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4808472" y="5378345"/>
            <a:ext cx="685800" cy="685800"/>
          </a:xfrm>
          <a:prstGeom prst="roundRect">
            <a:avLst/>
          </a:prstGeom>
          <a:ln w="6350">
            <a:solidFill>
              <a:schemeClr val="bg1">
                <a:lumMod val="95000"/>
              </a:schemeClr>
            </a:solidFill>
          </a:ln>
          <a:effectLst>
            <a:outerShdw blurRad="127000" dist="127000" dir="2700000" algn="tl" rotWithShape="0">
              <a:prstClr val="black">
                <a:alpha val="20000"/>
              </a:prstClr>
            </a:outerShdw>
          </a:effectLst>
        </p:spPr>
      </p:pic>
      <p:grpSp>
        <p:nvGrpSpPr>
          <p:cNvPr id="75" name="Group 74">
            <a:extLst>
              <a:ext uri="{FF2B5EF4-FFF2-40B4-BE49-F238E27FC236}">
                <a16:creationId xmlns:a16="http://schemas.microsoft.com/office/drawing/2014/main" id="{DEB07D99-CF27-D23E-C2E8-017F8AFA20E1}"/>
              </a:ext>
            </a:extLst>
          </p:cNvPr>
          <p:cNvGrpSpPr>
            <a:grpSpLocks noChangeAspect="1"/>
          </p:cNvGrpSpPr>
          <p:nvPr/>
        </p:nvGrpSpPr>
        <p:grpSpPr>
          <a:xfrm>
            <a:off x="7136015" y="1680293"/>
            <a:ext cx="256958" cy="274320"/>
            <a:chOff x="5753100" y="3048000"/>
            <a:chExt cx="704849" cy="752474"/>
          </a:xfrm>
        </p:grpSpPr>
        <p:sp>
          <p:nvSpPr>
            <p:cNvPr id="24" name="Freeform: Shape 23">
              <a:extLst>
                <a:ext uri="{FF2B5EF4-FFF2-40B4-BE49-F238E27FC236}">
                  <a16:creationId xmlns:a16="http://schemas.microsoft.com/office/drawing/2014/main" id="{61107501-E417-8B66-FD0A-1CBFD15082F8}"/>
                </a:ext>
              </a:extLst>
            </p:cNvPr>
            <p:cNvSpPr/>
            <p:nvPr/>
          </p:nvSpPr>
          <p:spPr>
            <a:xfrm>
              <a:off x="5753100" y="3048000"/>
              <a:ext cx="695325" cy="342900"/>
            </a:xfrm>
            <a:custGeom>
              <a:avLst/>
              <a:gdLst>
                <a:gd name="connsiteX0" fmla="*/ 38100 w 695325"/>
                <a:gd name="connsiteY0" fmla="*/ 276225 h 342900"/>
                <a:gd name="connsiteX1" fmla="*/ 180975 w 695325"/>
                <a:gd name="connsiteY1" fmla="*/ 276225 h 342900"/>
                <a:gd name="connsiteX2" fmla="*/ 180975 w 695325"/>
                <a:gd name="connsiteY2" fmla="*/ 342900 h 342900"/>
                <a:gd name="connsiteX3" fmla="*/ 247650 w 695325"/>
                <a:gd name="connsiteY3" fmla="*/ 276225 h 342900"/>
                <a:gd name="connsiteX4" fmla="*/ 304800 w 695325"/>
                <a:gd name="connsiteY4" fmla="*/ 276225 h 342900"/>
                <a:gd name="connsiteX5" fmla="*/ 342900 w 695325"/>
                <a:gd name="connsiteY5" fmla="*/ 342900 h 342900"/>
                <a:gd name="connsiteX6" fmla="*/ 381000 w 695325"/>
                <a:gd name="connsiteY6" fmla="*/ 276225 h 342900"/>
                <a:gd name="connsiteX7" fmla="*/ 438150 w 695325"/>
                <a:gd name="connsiteY7" fmla="*/ 276225 h 342900"/>
                <a:gd name="connsiteX8" fmla="*/ 504825 w 695325"/>
                <a:gd name="connsiteY8" fmla="*/ 342900 h 342900"/>
                <a:gd name="connsiteX9" fmla="*/ 504825 w 695325"/>
                <a:gd name="connsiteY9" fmla="*/ 276225 h 342900"/>
                <a:gd name="connsiteX10" fmla="*/ 657225 w 695325"/>
                <a:gd name="connsiteY10" fmla="*/ 276225 h 342900"/>
                <a:gd name="connsiteX11" fmla="*/ 695325 w 695325"/>
                <a:gd name="connsiteY11" fmla="*/ 238125 h 342900"/>
                <a:gd name="connsiteX12" fmla="*/ 695325 w 695325"/>
                <a:gd name="connsiteY12" fmla="*/ 38100 h 342900"/>
                <a:gd name="connsiteX13" fmla="*/ 657225 w 695325"/>
                <a:gd name="connsiteY13" fmla="*/ 0 h 342900"/>
                <a:gd name="connsiteX14" fmla="*/ 38100 w 695325"/>
                <a:gd name="connsiteY14" fmla="*/ 0 h 342900"/>
                <a:gd name="connsiteX15" fmla="*/ 0 w 695325"/>
                <a:gd name="connsiteY15" fmla="*/ 38100 h 342900"/>
                <a:gd name="connsiteX16" fmla="*/ 0 w 695325"/>
                <a:gd name="connsiteY16" fmla="*/ 238125 h 342900"/>
                <a:gd name="connsiteX17" fmla="*/ 38100 w 695325"/>
                <a:gd name="connsiteY17" fmla="*/ 276225 h 342900"/>
                <a:gd name="connsiteX18" fmla="*/ 19050 w 695325"/>
                <a:gd name="connsiteY18" fmla="*/ 38100 h 342900"/>
                <a:gd name="connsiteX19" fmla="*/ 38100 w 695325"/>
                <a:gd name="connsiteY19" fmla="*/ 19050 h 342900"/>
                <a:gd name="connsiteX20" fmla="*/ 657225 w 695325"/>
                <a:gd name="connsiteY20" fmla="*/ 19050 h 342900"/>
                <a:gd name="connsiteX21" fmla="*/ 676275 w 695325"/>
                <a:gd name="connsiteY21" fmla="*/ 38100 h 342900"/>
                <a:gd name="connsiteX22" fmla="*/ 676275 w 695325"/>
                <a:gd name="connsiteY22" fmla="*/ 238125 h 342900"/>
                <a:gd name="connsiteX23" fmla="*/ 657225 w 695325"/>
                <a:gd name="connsiteY23" fmla="*/ 257175 h 342900"/>
                <a:gd name="connsiteX24" fmla="*/ 485775 w 695325"/>
                <a:gd name="connsiteY24" fmla="*/ 257175 h 342900"/>
                <a:gd name="connsiteX25" fmla="*/ 485775 w 695325"/>
                <a:gd name="connsiteY25" fmla="*/ 296913 h 342900"/>
                <a:gd name="connsiteX26" fmla="*/ 451618 w 695325"/>
                <a:gd name="connsiteY26" fmla="*/ 262757 h 342900"/>
                <a:gd name="connsiteX27" fmla="*/ 446037 w 695325"/>
                <a:gd name="connsiteY27" fmla="*/ 257175 h 342900"/>
                <a:gd name="connsiteX28" fmla="*/ 369941 w 695325"/>
                <a:gd name="connsiteY28" fmla="*/ 257175 h 342900"/>
                <a:gd name="connsiteX29" fmla="*/ 364465 w 695325"/>
                <a:gd name="connsiteY29" fmla="*/ 266776 h 342900"/>
                <a:gd name="connsiteX30" fmla="*/ 342900 w 695325"/>
                <a:gd name="connsiteY30" fmla="*/ 304505 h 342900"/>
                <a:gd name="connsiteX31" fmla="*/ 321345 w 695325"/>
                <a:gd name="connsiteY31" fmla="*/ 266776 h 342900"/>
                <a:gd name="connsiteX32" fmla="*/ 315859 w 695325"/>
                <a:gd name="connsiteY32" fmla="*/ 257175 h 342900"/>
                <a:gd name="connsiteX33" fmla="*/ 239763 w 695325"/>
                <a:gd name="connsiteY33" fmla="*/ 257175 h 342900"/>
                <a:gd name="connsiteX34" fmla="*/ 234182 w 695325"/>
                <a:gd name="connsiteY34" fmla="*/ 262757 h 342900"/>
                <a:gd name="connsiteX35" fmla="*/ 200025 w 695325"/>
                <a:gd name="connsiteY35" fmla="*/ 296913 h 342900"/>
                <a:gd name="connsiteX36" fmla="*/ 200025 w 695325"/>
                <a:gd name="connsiteY36" fmla="*/ 257175 h 342900"/>
                <a:gd name="connsiteX37" fmla="*/ 38100 w 695325"/>
                <a:gd name="connsiteY37" fmla="*/ 257175 h 342900"/>
                <a:gd name="connsiteX38" fmla="*/ 19050 w 695325"/>
                <a:gd name="connsiteY38" fmla="*/ 2381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95325" h="342900">
                  <a:moveTo>
                    <a:pt x="38100" y="276225"/>
                  </a:moveTo>
                  <a:lnTo>
                    <a:pt x="180975" y="276225"/>
                  </a:lnTo>
                  <a:lnTo>
                    <a:pt x="180975" y="342900"/>
                  </a:lnTo>
                  <a:lnTo>
                    <a:pt x="247650" y="276225"/>
                  </a:lnTo>
                  <a:lnTo>
                    <a:pt x="304800" y="276225"/>
                  </a:lnTo>
                  <a:lnTo>
                    <a:pt x="342900" y="342900"/>
                  </a:lnTo>
                  <a:lnTo>
                    <a:pt x="381000" y="276225"/>
                  </a:lnTo>
                  <a:lnTo>
                    <a:pt x="438150" y="276225"/>
                  </a:lnTo>
                  <a:lnTo>
                    <a:pt x="504825" y="342900"/>
                  </a:lnTo>
                  <a:lnTo>
                    <a:pt x="504825" y="276225"/>
                  </a:lnTo>
                  <a:lnTo>
                    <a:pt x="657225" y="276225"/>
                  </a:lnTo>
                  <a:cubicBezTo>
                    <a:pt x="678267" y="276225"/>
                    <a:pt x="695325" y="259167"/>
                    <a:pt x="695325" y="238125"/>
                  </a:cubicBezTo>
                  <a:lnTo>
                    <a:pt x="695325" y="38100"/>
                  </a:lnTo>
                  <a:cubicBezTo>
                    <a:pt x="695325" y="17058"/>
                    <a:pt x="678267" y="0"/>
                    <a:pt x="657225" y="0"/>
                  </a:cubicBezTo>
                  <a:lnTo>
                    <a:pt x="38100" y="0"/>
                  </a:lnTo>
                  <a:cubicBezTo>
                    <a:pt x="17058" y="0"/>
                    <a:pt x="0" y="17058"/>
                    <a:pt x="0" y="38100"/>
                  </a:cubicBezTo>
                  <a:lnTo>
                    <a:pt x="0" y="238125"/>
                  </a:lnTo>
                  <a:cubicBezTo>
                    <a:pt x="0" y="259167"/>
                    <a:pt x="17058" y="276225"/>
                    <a:pt x="38100" y="276225"/>
                  </a:cubicBezTo>
                  <a:close/>
                  <a:moveTo>
                    <a:pt x="19050" y="38100"/>
                  </a:moveTo>
                  <a:cubicBezTo>
                    <a:pt x="19050" y="27579"/>
                    <a:pt x="27579" y="19050"/>
                    <a:pt x="38100" y="19050"/>
                  </a:cubicBezTo>
                  <a:lnTo>
                    <a:pt x="657225" y="19050"/>
                  </a:lnTo>
                  <a:cubicBezTo>
                    <a:pt x="667746" y="19050"/>
                    <a:pt x="676275" y="27579"/>
                    <a:pt x="676275" y="38100"/>
                  </a:cubicBezTo>
                  <a:lnTo>
                    <a:pt x="676275" y="238125"/>
                  </a:lnTo>
                  <a:cubicBezTo>
                    <a:pt x="676275" y="248646"/>
                    <a:pt x="667746" y="257175"/>
                    <a:pt x="657225" y="257175"/>
                  </a:cubicBezTo>
                  <a:lnTo>
                    <a:pt x="485775" y="257175"/>
                  </a:lnTo>
                  <a:lnTo>
                    <a:pt x="485775" y="296913"/>
                  </a:lnTo>
                  <a:lnTo>
                    <a:pt x="451618" y="262757"/>
                  </a:lnTo>
                  <a:lnTo>
                    <a:pt x="446037" y="257175"/>
                  </a:lnTo>
                  <a:lnTo>
                    <a:pt x="369941" y="257175"/>
                  </a:lnTo>
                  <a:lnTo>
                    <a:pt x="364465" y="266776"/>
                  </a:lnTo>
                  <a:lnTo>
                    <a:pt x="342900" y="304505"/>
                  </a:lnTo>
                  <a:lnTo>
                    <a:pt x="321345" y="266776"/>
                  </a:lnTo>
                  <a:lnTo>
                    <a:pt x="315859" y="257175"/>
                  </a:lnTo>
                  <a:lnTo>
                    <a:pt x="239763" y="257175"/>
                  </a:lnTo>
                  <a:lnTo>
                    <a:pt x="234182" y="262757"/>
                  </a:lnTo>
                  <a:lnTo>
                    <a:pt x="200025" y="296913"/>
                  </a:lnTo>
                  <a:lnTo>
                    <a:pt x="200025" y="257175"/>
                  </a:lnTo>
                  <a:lnTo>
                    <a:pt x="38100" y="257175"/>
                  </a:lnTo>
                  <a:cubicBezTo>
                    <a:pt x="27579" y="257175"/>
                    <a:pt x="19050" y="248646"/>
                    <a:pt x="19050" y="238125"/>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6115D77-9CAD-A7F9-AB87-B5576027126D}"/>
                </a:ext>
              </a:extLst>
            </p:cNvPr>
            <p:cNvSpPr/>
            <p:nvPr/>
          </p:nvSpPr>
          <p:spPr>
            <a:xfrm>
              <a:off x="5848350" y="3133725"/>
              <a:ext cx="447675" cy="19050"/>
            </a:xfrm>
            <a:custGeom>
              <a:avLst/>
              <a:gdLst>
                <a:gd name="connsiteX0" fmla="*/ 0 w 447675"/>
                <a:gd name="connsiteY0" fmla="*/ 0 h 19050"/>
                <a:gd name="connsiteX1" fmla="*/ 447675 w 447675"/>
                <a:gd name="connsiteY1" fmla="*/ 0 h 19050"/>
                <a:gd name="connsiteX2" fmla="*/ 447675 w 447675"/>
                <a:gd name="connsiteY2" fmla="*/ 19050 h 19050"/>
                <a:gd name="connsiteX3" fmla="*/ 0 w 447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447675" h="19050">
                  <a:moveTo>
                    <a:pt x="0" y="0"/>
                  </a:moveTo>
                  <a:lnTo>
                    <a:pt x="447675" y="0"/>
                  </a:lnTo>
                  <a:lnTo>
                    <a:pt x="447675"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52C5556-F15C-8435-B190-25AAB66C0BA8}"/>
                </a:ext>
              </a:extLst>
            </p:cNvPr>
            <p:cNvSpPr/>
            <p:nvPr/>
          </p:nvSpPr>
          <p:spPr>
            <a:xfrm>
              <a:off x="5848350" y="3181350"/>
              <a:ext cx="504825" cy="19050"/>
            </a:xfrm>
            <a:custGeom>
              <a:avLst/>
              <a:gdLst>
                <a:gd name="connsiteX0" fmla="*/ 0 w 504825"/>
                <a:gd name="connsiteY0" fmla="*/ 0 h 19050"/>
                <a:gd name="connsiteX1" fmla="*/ 504825 w 504825"/>
                <a:gd name="connsiteY1" fmla="*/ 0 h 19050"/>
                <a:gd name="connsiteX2" fmla="*/ 504825 w 504825"/>
                <a:gd name="connsiteY2" fmla="*/ 19050 h 19050"/>
                <a:gd name="connsiteX3" fmla="*/ 0 w 5048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04825" h="19050">
                  <a:moveTo>
                    <a:pt x="0" y="0"/>
                  </a:moveTo>
                  <a:lnTo>
                    <a:pt x="504825" y="0"/>
                  </a:lnTo>
                  <a:lnTo>
                    <a:pt x="504825"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D04328F-EF80-918E-DA81-F3126416A19C}"/>
                </a:ext>
              </a:extLst>
            </p:cNvPr>
            <p:cNvSpPr/>
            <p:nvPr/>
          </p:nvSpPr>
          <p:spPr>
            <a:xfrm>
              <a:off x="5848350" y="3228975"/>
              <a:ext cx="352425" cy="19050"/>
            </a:xfrm>
            <a:custGeom>
              <a:avLst/>
              <a:gdLst>
                <a:gd name="connsiteX0" fmla="*/ 0 w 352425"/>
                <a:gd name="connsiteY0" fmla="*/ 0 h 19050"/>
                <a:gd name="connsiteX1" fmla="*/ 352425 w 352425"/>
                <a:gd name="connsiteY1" fmla="*/ 0 h 19050"/>
                <a:gd name="connsiteX2" fmla="*/ 352425 w 352425"/>
                <a:gd name="connsiteY2" fmla="*/ 19050 h 19050"/>
                <a:gd name="connsiteX3" fmla="*/ 0 w 3524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52425" h="19050">
                  <a:moveTo>
                    <a:pt x="0" y="0"/>
                  </a:moveTo>
                  <a:lnTo>
                    <a:pt x="352425" y="0"/>
                  </a:lnTo>
                  <a:lnTo>
                    <a:pt x="352425"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DF01035-48DF-2FCB-2225-5BDB7502FC70}"/>
                </a:ext>
              </a:extLst>
            </p:cNvPr>
            <p:cNvSpPr/>
            <p:nvPr/>
          </p:nvSpPr>
          <p:spPr>
            <a:xfrm>
              <a:off x="6231845" y="3438525"/>
              <a:ext cx="147408" cy="147408"/>
            </a:xfrm>
            <a:custGeom>
              <a:avLst/>
              <a:gdLst>
                <a:gd name="connsiteX0" fmla="*/ 0 w 147408"/>
                <a:gd name="connsiteY0" fmla="*/ 73724 h 147408"/>
                <a:gd name="connsiteX1" fmla="*/ 73723 w 147408"/>
                <a:gd name="connsiteY1" fmla="*/ 147409 h 147408"/>
                <a:gd name="connsiteX2" fmla="*/ 147409 w 147408"/>
                <a:gd name="connsiteY2" fmla="*/ 73685 h 147408"/>
                <a:gd name="connsiteX3" fmla="*/ 73704 w 147408"/>
                <a:gd name="connsiteY3" fmla="*/ 0 h 147408"/>
                <a:gd name="connsiteX4" fmla="*/ 0 w 147408"/>
                <a:gd name="connsiteY4" fmla="*/ 73724 h 147408"/>
                <a:gd name="connsiteX5" fmla="*/ 128359 w 147408"/>
                <a:gd name="connsiteY5" fmla="*/ 73724 h 147408"/>
                <a:gd name="connsiteX6" fmla="*/ 73685 w 147408"/>
                <a:gd name="connsiteY6" fmla="*/ 128359 h 147408"/>
                <a:gd name="connsiteX7" fmla="*/ 19050 w 147408"/>
                <a:gd name="connsiteY7" fmla="*/ 73685 h 147408"/>
                <a:gd name="connsiteX8" fmla="*/ 73704 w 147408"/>
                <a:gd name="connsiteY8" fmla="*/ 19050 h 147408"/>
                <a:gd name="connsiteX9" fmla="*/ 128359 w 147408"/>
                <a:gd name="connsiteY9" fmla="*/ 73724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08" h="147408">
                  <a:moveTo>
                    <a:pt x="0" y="73724"/>
                  </a:moveTo>
                  <a:cubicBezTo>
                    <a:pt x="10" y="114430"/>
                    <a:pt x="33017" y="147419"/>
                    <a:pt x="73723" y="147409"/>
                  </a:cubicBezTo>
                  <a:cubicBezTo>
                    <a:pt x="114430" y="147398"/>
                    <a:pt x="147419" y="114391"/>
                    <a:pt x="147409" y="73685"/>
                  </a:cubicBezTo>
                  <a:cubicBezTo>
                    <a:pt x="147398" y="32987"/>
                    <a:pt x="114403" y="0"/>
                    <a:pt x="73704" y="0"/>
                  </a:cubicBezTo>
                  <a:cubicBezTo>
                    <a:pt x="32994" y="6"/>
                    <a:pt x="-6" y="33013"/>
                    <a:pt x="0" y="73724"/>
                  </a:cubicBezTo>
                  <a:close/>
                  <a:moveTo>
                    <a:pt x="128359" y="73724"/>
                  </a:moveTo>
                  <a:cubicBezTo>
                    <a:pt x="128348" y="103908"/>
                    <a:pt x="103870" y="128369"/>
                    <a:pt x="73685" y="128359"/>
                  </a:cubicBezTo>
                  <a:cubicBezTo>
                    <a:pt x="43501" y="128348"/>
                    <a:pt x="19040" y="103870"/>
                    <a:pt x="19050" y="73685"/>
                  </a:cubicBezTo>
                  <a:cubicBezTo>
                    <a:pt x="19060" y="43508"/>
                    <a:pt x="43527" y="19050"/>
                    <a:pt x="73704" y="19050"/>
                  </a:cubicBezTo>
                  <a:cubicBezTo>
                    <a:pt x="103882" y="19087"/>
                    <a:pt x="128332" y="43546"/>
                    <a:pt x="128359" y="73724"/>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647BC5D-1490-B639-42B9-CD9EFACEA2B6}"/>
                </a:ext>
              </a:extLst>
            </p:cNvPr>
            <p:cNvSpPr/>
            <p:nvPr/>
          </p:nvSpPr>
          <p:spPr>
            <a:xfrm>
              <a:off x="5831795" y="3440477"/>
              <a:ext cx="147408" cy="147408"/>
            </a:xfrm>
            <a:custGeom>
              <a:avLst/>
              <a:gdLst>
                <a:gd name="connsiteX0" fmla="*/ 0 w 147408"/>
                <a:gd name="connsiteY0" fmla="*/ 73723 h 147408"/>
                <a:gd name="connsiteX1" fmla="*/ 73724 w 147408"/>
                <a:gd name="connsiteY1" fmla="*/ 147409 h 147408"/>
                <a:gd name="connsiteX2" fmla="*/ 147409 w 147408"/>
                <a:gd name="connsiteY2" fmla="*/ 73685 h 147408"/>
                <a:gd name="connsiteX3" fmla="*/ 73704 w 147408"/>
                <a:gd name="connsiteY3" fmla="*/ 0 h 147408"/>
                <a:gd name="connsiteX4" fmla="*/ 0 w 147408"/>
                <a:gd name="connsiteY4" fmla="*/ 73723 h 147408"/>
                <a:gd name="connsiteX5" fmla="*/ 128359 w 147408"/>
                <a:gd name="connsiteY5" fmla="*/ 73723 h 147408"/>
                <a:gd name="connsiteX6" fmla="*/ 73685 w 147408"/>
                <a:gd name="connsiteY6" fmla="*/ 128359 h 147408"/>
                <a:gd name="connsiteX7" fmla="*/ 19050 w 147408"/>
                <a:gd name="connsiteY7" fmla="*/ 73685 h 147408"/>
                <a:gd name="connsiteX8" fmla="*/ 73704 w 147408"/>
                <a:gd name="connsiteY8" fmla="*/ 19050 h 147408"/>
                <a:gd name="connsiteX9" fmla="*/ 128359 w 147408"/>
                <a:gd name="connsiteY9" fmla="*/ 7372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08" h="147408">
                  <a:moveTo>
                    <a:pt x="0" y="73723"/>
                  </a:moveTo>
                  <a:cubicBezTo>
                    <a:pt x="10" y="114430"/>
                    <a:pt x="33017" y="147419"/>
                    <a:pt x="73724" y="147409"/>
                  </a:cubicBezTo>
                  <a:cubicBezTo>
                    <a:pt x="114430" y="147398"/>
                    <a:pt x="147419" y="114391"/>
                    <a:pt x="147409" y="73685"/>
                  </a:cubicBezTo>
                  <a:cubicBezTo>
                    <a:pt x="147398" y="32987"/>
                    <a:pt x="114403" y="0"/>
                    <a:pt x="73704" y="0"/>
                  </a:cubicBezTo>
                  <a:cubicBezTo>
                    <a:pt x="32994" y="6"/>
                    <a:pt x="-6" y="33013"/>
                    <a:pt x="0" y="73723"/>
                  </a:cubicBezTo>
                  <a:close/>
                  <a:moveTo>
                    <a:pt x="128359" y="73723"/>
                  </a:moveTo>
                  <a:cubicBezTo>
                    <a:pt x="128348" y="103908"/>
                    <a:pt x="103870" y="128369"/>
                    <a:pt x="73685" y="128359"/>
                  </a:cubicBezTo>
                  <a:cubicBezTo>
                    <a:pt x="43501" y="128348"/>
                    <a:pt x="19040" y="103870"/>
                    <a:pt x="19050" y="73685"/>
                  </a:cubicBezTo>
                  <a:cubicBezTo>
                    <a:pt x="19060" y="43508"/>
                    <a:pt x="43527" y="19050"/>
                    <a:pt x="73704" y="19050"/>
                  </a:cubicBezTo>
                  <a:cubicBezTo>
                    <a:pt x="103880" y="19092"/>
                    <a:pt x="128327" y="43548"/>
                    <a:pt x="128359" y="73723"/>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8E867BF2-94D7-AB33-2ACA-F42154ECA7CC}"/>
                </a:ext>
              </a:extLst>
            </p:cNvPr>
            <p:cNvSpPr/>
            <p:nvPr/>
          </p:nvSpPr>
          <p:spPr>
            <a:xfrm>
              <a:off x="6166894" y="3599421"/>
              <a:ext cx="291055" cy="141941"/>
            </a:xfrm>
            <a:custGeom>
              <a:avLst/>
              <a:gdLst>
                <a:gd name="connsiteX0" fmla="*/ 273272 w 291055"/>
                <a:gd name="connsiteY0" fmla="*/ 45025 h 141941"/>
                <a:gd name="connsiteX1" fmla="*/ 200330 w 291055"/>
                <a:gd name="connsiteY1" fmla="*/ 9344 h 141941"/>
                <a:gd name="connsiteX2" fmla="*/ 138655 w 291055"/>
                <a:gd name="connsiteY2" fmla="*/ 0 h 141941"/>
                <a:gd name="connsiteX3" fmla="*/ 77105 w 291055"/>
                <a:gd name="connsiteY3" fmla="*/ 9306 h 141941"/>
                <a:gd name="connsiteX4" fmla="*/ 4115 w 291055"/>
                <a:gd name="connsiteY4" fmla="*/ 44958 h 141941"/>
                <a:gd name="connsiteX5" fmla="*/ 0 w 291055"/>
                <a:gd name="connsiteY5" fmla="*/ 48673 h 141941"/>
                <a:gd name="connsiteX6" fmla="*/ 5772 w 291055"/>
                <a:gd name="connsiteY6" fmla="*/ 50197 h 141941"/>
                <a:gd name="connsiteX7" fmla="*/ 22546 w 291055"/>
                <a:gd name="connsiteY7" fmla="*/ 55588 h 141941"/>
                <a:gd name="connsiteX8" fmla="*/ 82229 w 291055"/>
                <a:gd name="connsiteY8" fmla="*/ 27699 h 141941"/>
                <a:gd name="connsiteX9" fmla="*/ 138655 w 291055"/>
                <a:gd name="connsiteY9" fmla="*/ 19126 h 141941"/>
                <a:gd name="connsiteX10" fmla="*/ 194977 w 291055"/>
                <a:gd name="connsiteY10" fmla="*/ 27699 h 141941"/>
                <a:gd name="connsiteX11" fmla="*/ 261290 w 291055"/>
                <a:gd name="connsiteY11" fmla="*/ 59912 h 141941"/>
                <a:gd name="connsiteX12" fmla="*/ 272005 w 291055"/>
                <a:gd name="connsiteY12" fmla="*/ 80982 h 141941"/>
                <a:gd name="connsiteX13" fmla="*/ 272005 w 291055"/>
                <a:gd name="connsiteY13" fmla="*/ 141942 h 141941"/>
                <a:gd name="connsiteX14" fmla="*/ 291055 w 291055"/>
                <a:gd name="connsiteY14" fmla="*/ 141942 h 141941"/>
                <a:gd name="connsiteX15" fmla="*/ 291055 w 291055"/>
                <a:gd name="connsiteY15" fmla="*/ 80982 h 141941"/>
                <a:gd name="connsiteX16" fmla="*/ 273272 w 291055"/>
                <a:gd name="connsiteY16" fmla="*/ 45025 h 1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055" h="141941">
                  <a:moveTo>
                    <a:pt x="273272" y="45025"/>
                  </a:moveTo>
                  <a:cubicBezTo>
                    <a:pt x="251619" y="28324"/>
                    <a:pt x="226805" y="16186"/>
                    <a:pt x="200330" y="9344"/>
                  </a:cubicBezTo>
                  <a:cubicBezTo>
                    <a:pt x="180346" y="3199"/>
                    <a:pt x="159563" y="51"/>
                    <a:pt x="138655" y="0"/>
                  </a:cubicBezTo>
                  <a:cubicBezTo>
                    <a:pt x="117815" y="338"/>
                    <a:pt x="97114" y="3468"/>
                    <a:pt x="77105" y="9306"/>
                  </a:cubicBezTo>
                  <a:cubicBezTo>
                    <a:pt x="50910" y="16916"/>
                    <a:pt x="26220" y="28976"/>
                    <a:pt x="4115" y="44958"/>
                  </a:cubicBezTo>
                  <a:cubicBezTo>
                    <a:pt x="2675" y="46118"/>
                    <a:pt x="1301" y="47358"/>
                    <a:pt x="0" y="48673"/>
                  </a:cubicBezTo>
                  <a:cubicBezTo>
                    <a:pt x="1905" y="49206"/>
                    <a:pt x="3810" y="49625"/>
                    <a:pt x="5772" y="50197"/>
                  </a:cubicBezTo>
                  <a:cubicBezTo>
                    <a:pt x="11563" y="51845"/>
                    <a:pt x="17107" y="53673"/>
                    <a:pt x="22546" y="55588"/>
                  </a:cubicBezTo>
                  <a:cubicBezTo>
                    <a:pt x="40937" y="43365"/>
                    <a:pt x="61054" y="33963"/>
                    <a:pt x="82229" y="27699"/>
                  </a:cubicBezTo>
                  <a:cubicBezTo>
                    <a:pt x="100574" y="22347"/>
                    <a:pt x="119549" y="19463"/>
                    <a:pt x="138655" y="19126"/>
                  </a:cubicBezTo>
                  <a:cubicBezTo>
                    <a:pt x="157750" y="19182"/>
                    <a:pt x="176731" y="22071"/>
                    <a:pt x="194977" y="27699"/>
                  </a:cubicBezTo>
                  <a:cubicBezTo>
                    <a:pt x="219029" y="33851"/>
                    <a:pt x="241586" y="44808"/>
                    <a:pt x="261290" y="59912"/>
                  </a:cubicBezTo>
                  <a:cubicBezTo>
                    <a:pt x="267838" y="64975"/>
                    <a:pt x="271771" y="72708"/>
                    <a:pt x="272005" y="80982"/>
                  </a:cubicBezTo>
                  <a:lnTo>
                    <a:pt x="272005" y="141942"/>
                  </a:lnTo>
                  <a:lnTo>
                    <a:pt x="291055" y="141942"/>
                  </a:lnTo>
                  <a:lnTo>
                    <a:pt x="291055" y="80982"/>
                  </a:lnTo>
                  <a:cubicBezTo>
                    <a:pt x="290829" y="66933"/>
                    <a:pt x="284299" y="53731"/>
                    <a:pt x="273272" y="45025"/>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1B1D3BB-3A59-9BC2-A5F8-CF32A94C8641}"/>
                </a:ext>
              </a:extLst>
            </p:cNvPr>
            <p:cNvSpPr/>
            <p:nvPr/>
          </p:nvSpPr>
          <p:spPr>
            <a:xfrm>
              <a:off x="5753100" y="3601402"/>
              <a:ext cx="289455" cy="141922"/>
            </a:xfrm>
            <a:custGeom>
              <a:avLst/>
              <a:gdLst>
                <a:gd name="connsiteX0" fmla="*/ 267252 w 289455"/>
                <a:gd name="connsiteY0" fmla="*/ 54293 h 141922"/>
                <a:gd name="connsiteX1" fmla="*/ 285645 w 289455"/>
                <a:gd name="connsiteY1" fmla="*/ 48158 h 141922"/>
                <a:gd name="connsiteX2" fmla="*/ 289455 w 289455"/>
                <a:gd name="connsiteY2" fmla="*/ 47206 h 141922"/>
                <a:gd name="connsiteX3" fmla="*/ 287026 w 289455"/>
                <a:gd name="connsiteY3" fmla="*/ 45034 h 141922"/>
                <a:gd name="connsiteX4" fmla="*/ 214084 w 289455"/>
                <a:gd name="connsiteY4" fmla="*/ 9335 h 141922"/>
                <a:gd name="connsiteX5" fmla="*/ 152400 w 289455"/>
                <a:gd name="connsiteY5" fmla="*/ 0 h 141922"/>
                <a:gd name="connsiteX6" fmla="*/ 90849 w 289455"/>
                <a:gd name="connsiteY6" fmla="*/ 9296 h 141922"/>
                <a:gd name="connsiteX7" fmla="*/ 17859 w 289455"/>
                <a:gd name="connsiteY7" fmla="*/ 44958 h 141922"/>
                <a:gd name="connsiteX8" fmla="*/ 0 w 289455"/>
                <a:gd name="connsiteY8" fmla="*/ 80963 h 141922"/>
                <a:gd name="connsiteX9" fmla="*/ 0 w 289455"/>
                <a:gd name="connsiteY9" fmla="*/ 141923 h 141922"/>
                <a:gd name="connsiteX10" fmla="*/ 19050 w 289455"/>
                <a:gd name="connsiteY10" fmla="*/ 141923 h 141922"/>
                <a:gd name="connsiteX11" fmla="*/ 19050 w 289455"/>
                <a:gd name="connsiteY11" fmla="*/ 80963 h 141922"/>
                <a:gd name="connsiteX12" fmla="*/ 29413 w 289455"/>
                <a:gd name="connsiteY12" fmla="*/ 60084 h 141922"/>
                <a:gd name="connsiteX13" fmla="*/ 95974 w 289455"/>
                <a:gd name="connsiteY13" fmla="*/ 27623 h 141922"/>
                <a:gd name="connsiteX14" fmla="*/ 152400 w 289455"/>
                <a:gd name="connsiteY14" fmla="*/ 19050 h 141922"/>
                <a:gd name="connsiteX15" fmla="*/ 208721 w 289455"/>
                <a:gd name="connsiteY15" fmla="*/ 27623 h 141922"/>
                <a:gd name="connsiteX16" fmla="*/ 267252 w 289455"/>
                <a:gd name="connsiteY16" fmla="*/ 54293 h 14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455" h="141922">
                  <a:moveTo>
                    <a:pt x="267252" y="54293"/>
                  </a:moveTo>
                  <a:cubicBezTo>
                    <a:pt x="273377" y="51987"/>
                    <a:pt x="279521" y="49901"/>
                    <a:pt x="285645" y="48158"/>
                  </a:cubicBezTo>
                  <a:cubicBezTo>
                    <a:pt x="286950" y="47806"/>
                    <a:pt x="288160" y="47558"/>
                    <a:pt x="289455" y="47206"/>
                  </a:cubicBezTo>
                  <a:cubicBezTo>
                    <a:pt x="288655" y="46472"/>
                    <a:pt x="287884" y="45711"/>
                    <a:pt x="287026" y="45034"/>
                  </a:cubicBezTo>
                  <a:cubicBezTo>
                    <a:pt x="265376" y="28325"/>
                    <a:pt x="240561" y="16180"/>
                    <a:pt x="214084" y="9335"/>
                  </a:cubicBezTo>
                  <a:cubicBezTo>
                    <a:pt x="194096" y="3197"/>
                    <a:pt x="173309" y="51"/>
                    <a:pt x="152400" y="0"/>
                  </a:cubicBezTo>
                  <a:cubicBezTo>
                    <a:pt x="131560" y="341"/>
                    <a:pt x="110861" y="3467"/>
                    <a:pt x="90849" y="9296"/>
                  </a:cubicBezTo>
                  <a:cubicBezTo>
                    <a:pt x="64652" y="16904"/>
                    <a:pt x="39961" y="28968"/>
                    <a:pt x="17859" y="44958"/>
                  </a:cubicBezTo>
                  <a:cubicBezTo>
                    <a:pt x="6796" y="53665"/>
                    <a:pt x="238" y="66886"/>
                    <a:pt x="0" y="80963"/>
                  </a:cubicBezTo>
                  <a:lnTo>
                    <a:pt x="0" y="141923"/>
                  </a:lnTo>
                  <a:lnTo>
                    <a:pt x="19050" y="141923"/>
                  </a:lnTo>
                  <a:lnTo>
                    <a:pt x="19050" y="80963"/>
                  </a:lnTo>
                  <a:cubicBezTo>
                    <a:pt x="19227" y="72808"/>
                    <a:pt x="23026" y="65156"/>
                    <a:pt x="29413" y="60084"/>
                  </a:cubicBezTo>
                  <a:cubicBezTo>
                    <a:pt x="49619" y="45601"/>
                    <a:pt x="72120" y="34626"/>
                    <a:pt x="95974" y="27623"/>
                  </a:cubicBezTo>
                  <a:cubicBezTo>
                    <a:pt x="114318" y="22270"/>
                    <a:pt x="133294" y="19388"/>
                    <a:pt x="152400" y="19050"/>
                  </a:cubicBezTo>
                  <a:cubicBezTo>
                    <a:pt x="171494" y="19112"/>
                    <a:pt x="190473" y="22001"/>
                    <a:pt x="208721" y="27623"/>
                  </a:cubicBezTo>
                  <a:cubicBezTo>
                    <a:pt x="229577" y="33201"/>
                    <a:pt x="249358" y="42215"/>
                    <a:pt x="267252" y="54293"/>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DEB5D37-34ED-4694-F8CF-C9B55BE3C500}"/>
                </a:ext>
              </a:extLst>
            </p:cNvPr>
            <p:cNvSpPr/>
            <p:nvPr/>
          </p:nvSpPr>
          <p:spPr>
            <a:xfrm>
              <a:off x="5953125" y="3658552"/>
              <a:ext cx="304800" cy="141922"/>
            </a:xfrm>
            <a:custGeom>
              <a:avLst/>
              <a:gdLst>
                <a:gd name="connsiteX0" fmla="*/ 287017 w 304800"/>
                <a:gd name="connsiteY0" fmla="*/ 45006 h 141922"/>
                <a:gd name="connsiteX1" fmla="*/ 214074 w 304800"/>
                <a:gd name="connsiteY1" fmla="*/ 9306 h 141922"/>
                <a:gd name="connsiteX2" fmla="*/ 152400 w 304800"/>
                <a:gd name="connsiteY2" fmla="*/ 0 h 141922"/>
                <a:gd name="connsiteX3" fmla="*/ 90849 w 304800"/>
                <a:gd name="connsiteY3" fmla="*/ 9296 h 141922"/>
                <a:gd name="connsiteX4" fmla="*/ 17859 w 304800"/>
                <a:gd name="connsiteY4" fmla="*/ 44958 h 141922"/>
                <a:gd name="connsiteX5" fmla="*/ 0 w 304800"/>
                <a:gd name="connsiteY5" fmla="*/ 80963 h 141922"/>
                <a:gd name="connsiteX6" fmla="*/ 0 w 304800"/>
                <a:gd name="connsiteY6" fmla="*/ 141923 h 141922"/>
                <a:gd name="connsiteX7" fmla="*/ 19050 w 304800"/>
                <a:gd name="connsiteY7" fmla="*/ 141923 h 141922"/>
                <a:gd name="connsiteX8" fmla="*/ 19050 w 304800"/>
                <a:gd name="connsiteY8" fmla="*/ 80963 h 141922"/>
                <a:gd name="connsiteX9" fmla="*/ 29413 w 304800"/>
                <a:gd name="connsiteY9" fmla="*/ 60084 h 141922"/>
                <a:gd name="connsiteX10" fmla="*/ 95974 w 304800"/>
                <a:gd name="connsiteY10" fmla="*/ 27623 h 141922"/>
                <a:gd name="connsiteX11" fmla="*/ 152400 w 304800"/>
                <a:gd name="connsiteY11" fmla="*/ 19050 h 141922"/>
                <a:gd name="connsiteX12" fmla="*/ 208721 w 304800"/>
                <a:gd name="connsiteY12" fmla="*/ 27623 h 141922"/>
                <a:gd name="connsiteX13" fmla="*/ 275034 w 304800"/>
                <a:gd name="connsiteY13" fmla="*/ 59836 h 141922"/>
                <a:gd name="connsiteX14" fmla="*/ 285750 w 304800"/>
                <a:gd name="connsiteY14" fmla="*/ 80963 h 141922"/>
                <a:gd name="connsiteX15" fmla="*/ 285750 w 304800"/>
                <a:gd name="connsiteY15" fmla="*/ 141923 h 141922"/>
                <a:gd name="connsiteX16" fmla="*/ 304800 w 304800"/>
                <a:gd name="connsiteY16" fmla="*/ 141923 h 141922"/>
                <a:gd name="connsiteX17" fmla="*/ 304800 w 304800"/>
                <a:gd name="connsiteY17" fmla="*/ 80963 h 141922"/>
                <a:gd name="connsiteX18" fmla="*/ 287017 w 304800"/>
                <a:gd name="connsiteY18" fmla="*/ 45006 h 14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141922">
                  <a:moveTo>
                    <a:pt x="287017" y="45006"/>
                  </a:moveTo>
                  <a:cubicBezTo>
                    <a:pt x="265367" y="28296"/>
                    <a:pt x="240552" y="16152"/>
                    <a:pt x="214074" y="9306"/>
                  </a:cubicBezTo>
                  <a:cubicBezTo>
                    <a:pt x="194088" y="3179"/>
                    <a:pt x="173305" y="43"/>
                    <a:pt x="152400" y="0"/>
                  </a:cubicBezTo>
                  <a:cubicBezTo>
                    <a:pt x="131560" y="341"/>
                    <a:pt x="110861" y="3467"/>
                    <a:pt x="90849" y="9296"/>
                  </a:cubicBezTo>
                  <a:cubicBezTo>
                    <a:pt x="64652" y="16904"/>
                    <a:pt x="39961" y="28968"/>
                    <a:pt x="17859" y="44958"/>
                  </a:cubicBezTo>
                  <a:cubicBezTo>
                    <a:pt x="6796" y="53665"/>
                    <a:pt x="238" y="66886"/>
                    <a:pt x="0" y="80963"/>
                  </a:cubicBezTo>
                  <a:lnTo>
                    <a:pt x="0" y="141923"/>
                  </a:lnTo>
                  <a:lnTo>
                    <a:pt x="19050" y="141923"/>
                  </a:lnTo>
                  <a:lnTo>
                    <a:pt x="19050" y="80963"/>
                  </a:lnTo>
                  <a:cubicBezTo>
                    <a:pt x="19227" y="72808"/>
                    <a:pt x="23026" y="65156"/>
                    <a:pt x="29413" y="60084"/>
                  </a:cubicBezTo>
                  <a:cubicBezTo>
                    <a:pt x="49619" y="45601"/>
                    <a:pt x="72120" y="34626"/>
                    <a:pt x="95974" y="27623"/>
                  </a:cubicBezTo>
                  <a:cubicBezTo>
                    <a:pt x="114318" y="22270"/>
                    <a:pt x="133294" y="19388"/>
                    <a:pt x="152400" y="19050"/>
                  </a:cubicBezTo>
                  <a:cubicBezTo>
                    <a:pt x="171494" y="19112"/>
                    <a:pt x="190473" y="22001"/>
                    <a:pt x="208721" y="27623"/>
                  </a:cubicBezTo>
                  <a:cubicBezTo>
                    <a:pt x="232773" y="33777"/>
                    <a:pt x="255330" y="44734"/>
                    <a:pt x="275034" y="59836"/>
                  </a:cubicBezTo>
                  <a:cubicBezTo>
                    <a:pt x="281598" y="64912"/>
                    <a:pt x="285532" y="72668"/>
                    <a:pt x="285750" y="80963"/>
                  </a:cubicBezTo>
                  <a:lnTo>
                    <a:pt x="285750" y="141923"/>
                  </a:lnTo>
                  <a:lnTo>
                    <a:pt x="304800" y="141923"/>
                  </a:lnTo>
                  <a:lnTo>
                    <a:pt x="304800" y="80963"/>
                  </a:lnTo>
                  <a:cubicBezTo>
                    <a:pt x="304577" y="66913"/>
                    <a:pt x="298047" y="53710"/>
                    <a:pt x="287017" y="45006"/>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CF643E9D-F95A-AF18-7B48-AFEDFC9BD5D6}"/>
                </a:ext>
              </a:extLst>
            </p:cNvPr>
            <p:cNvSpPr/>
            <p:nvPr/>
          </p:nvSpPr>
          <p:spPr>
            <a:xfrm>
              <a:off x="6031820" y="3497627"/>
              <a:ext cx="147408" cy="147408"/>
            </a:xfrm>
            <a:custGeom>
              <a:avLst/>
              <a:gdLst>
                <a:gd name="connsiteX0" fmla="*/ 0 w 147408"/>
                <a:gd name="connsiteY0" fmla="*/ 73723 h 147408"/>
                <a:gd name="connsiteX1" fmla="*/ 73723 w 147408"/>
                <a:gd name="connsiteY1" fmla="*/ 147409 h 147408"/>
                <a:gd name="connsiteX2" fmla="*/ 147409 w 147408"/>
                <a:gd name="connsiteY2" fmla="*/ 73685 h 147408"/>
                <a:gd name="connsiteX3" fmla="*/ 73704 w 147408"/>
                <a:gd name="connsiteY3" fmla="*/ 0 h 147408"/>
                <a:gd name="connsiteX4" fmla="*/ 0 w 147408"/>
                <a:gd name="connsiteY4" fmla="*/ 73723 h 147408"/>
                <a:gd name="connsiteX5" fmla="*/ 128359 w 147408"/>
                <a:gd name="connsiteY5" fmla="*/ 73723 h 147408"/>
                <a:gd name="connsiteX6" fmla="*/ 73685 w 147408"/>
                <a:gd name="connsiteY6" fmla="*/ 128359 h 147408"/>
                <a:gd name="connsiteX7" fmla="*/ 19050 w 147408"/>
                <a:gd name="connsiteY7" fmla="*/ 73685 h 147408"/>
                <a:gd name="connsiteX8" fmla="*/ 73704 w 147408"/>
                <a:gd name="connsiteY8" fmla="*/ 19050 h 147408"/>
                <a:gd name="connsiteX9" fmla="*/ 128359 w 147408"/>
                <a:gd name="connsiteY9" fmla="*/ 7372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08" h="147408">
                  <a:moveTo>
                    <a:pt x="0" y="73723"/>
                  </a:moveTo>
                  <a:cubicBezTo>
                    <a:pt x="10" y="114430"/>
                    <a:pt x="33017" y="147419"/>
                    <a:pt x="73723" y="147409"/>
                  </a:cubicBezTo>
                  <a:cubicBezTo>
                    <a:pt x="114430" y="147398"/>
                    <a:pt x="147419" y="114391"/>
                    <a:pt x="147409" y="73685"/>
                  </a:cubicBezTo>
                  <a:cubicBezTo>
                    <a:pt x="147398" y="32987"/>
                    <a:pt x="114403" y="0"/>
                    <a:pt x="73704" y="0"/>
                  </a:cubicBezTo>
                  <a:cubicBezTo>
                    <a:pt x="32994" y="6"/>
                    <a:pt x="-6" y="33013"/>
                    <a:pt x="0" y="73723"/>
                  </a:cubicBezTo>
                  <a:close/>
                  <a:moveTo>
                    <a:pt x="128359" y="73723"/>
                  </a:moveTo>
                  <a:cubicBezTo>
                    <a:pt x="128348" y="103908"/>
                    <a:pt x="103870" y="128369"/>
                    <a:pt x="73685" y="128359"/>
                  </a:cubicBezTo>
                  <a:cubicBezTo>
                    <a:pt x="43501" y="128348"/>
                    <a:pt x="19040" y="103870"/>
                    <a:pt x="19050" y="73685"/>
                  </a:cubicBezTo>
                  <a:cubicBezTo>
                    <a:pt x="19060" y="43508"/>
                    <a:pt x="43527" y="19050"/>
                    <a:pt x="73704" y="19050"/>
                  </a:cubicBezTo>
                  <a:cubicBezTo>
                    <a:pt x="103880" y="19092"/>
                    <a:pt x="128327" y="43548"/>
                    <a:pt x="128359" y="73723"/>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0" name="Graphic 78" descr="Blueprint outline">
            <a:extLst>
              <a:ext uri="{FF2B5EF4-FFF2-40B4-BE49-F238E27FC236}">
                <a16:creationId xmlns:a16="http://schemas.microsoft.com/office/drawing/2014/main" id="{CD38D01C-B381-B0F0-AD90-DF4FE485DF46}"/>
              </a:ext>
            </a:extLst>
          </p:cNvPr>
          <p:cNvGrpSpPr>
            <a:grpSpLocks noChangeAspect="1"/>
          </p:cNvGrpSpPr>
          <p:nvPr/>
        </p:nvGrpSpPr>
        <p:grpSpPr>
          <a:xfrm>
            <a:off x="8305534" y="1661202"/>
            <a:ext cx="301376" cy="274320"/>
            <a:chOff x="5724525" y="3075899"/>
            <a:chExt cx="742950" cy="676254"/>
          </a:xfrm>
          <a:solidFill>
            <a:srgbClr val="000000"/>
          </a:solidFill>
        </p:grpSpPr>
        <p:sp>
          <p:nvSpPr>
            <p:cNvPr id="82" name="Freeform: Shape 81">
              <a:extLst>
                <a:ext uri="{FF2B5EF4-FFF2-40B4-BE49-F238E27FC236}">
                  <a16:creationId xmlns:a16="http://schemas.microsoft.com/office/drawing/2014/main" id="{6BC87363-F620-040E-16F7-48D494B57DC1}"/>
                </a:ext>
              </a:extLst>
            </p:cNvPr>
            <p:cNvSpPr/>
            <p:nvPr/>
          </p:nvSpPr>
          <p:spPr>
            <a:xfrm>
              <a:off x="6181744" y="3323529"/>
              <a:ext cx="180975" cy="323850"/>
            </a:xfrm>
            <a:custGeom>
              <a:avLst/>
              <a:gdLst>
                <a:gd name="connsiteX0" fmla="*/ 85725 w 180975"/>
                <a:gd name="connsiteY0" fmla="*/ 219075 h 323850"/>
                <a:gd name="connsiteX1" fmla="*/ 85725 w 180975"/>
                <a:gd name="connsiteY1" fmla="*/ 200025 h 323850"/>
                <a:gd name="connsiteX2" fmla="*/ 19050 w 180975"/>
                <a:gd name="connsiteY2" fmla="*/ 200025 h 323850"/>
                <a:gd name="connsiteX3" fmla="*/ 19050 w 180975"/>
                <a:gd name="connsiteY3" fmla="*/ 304800 h 323850"/>
                <a:gd name="connsiteX4" fmla="*/ 0 w 180975"/>
                <a:gd name="connsiteY4" fmla="*/ 304800 h 323850"/>
                <a:gd name="connsiteX5" fmla="*/ 0 w 180975"/>
                <a:gd name="connsiteY5" fmla="*/ 323850 h 323850"/>
                <a:gd name="connsiteX6" fmla="*/ 180975 w 180975"/>
                <a:gd name="connsiteY6" fmla="*/ 323850 h 323850"/>
                <a:gd name="connsiteX7" fmla="*/ 180975 w 180975"/>
                <a:gd name="connsiteY7" fmla="*/ 0 h 323850"/>
                <a:gd name="connsiteX8" fmla="*/ 100574 w 180975"/>
                <a:gd name="connsiteY8" fmla="*/ 0 h 323850"/>
                <a:gd name="connsiteX9" fmla="*/ 81524 w 180975"/>
                <a:gd name="connsiteY9" fmla="*/ 19050 h 323850"/>
                <a:gd name="connsiteX10" fmla="*/ 161925 w 180975"/>
                <a:gd name="connsiteY10" fmla="*/ 19050 h 323850"/>
                <a:gd name="connsiteX11" fmla="*/ 161925 w 180975"/>
                <a:gd name="connsiteY11" fmla="*/ 114300 h 323850"/>
                <a:gd name="connsiteX12" fmla="*/ 9506 w 180975"/>
                <a:gd name="connsiteY12" fmla="*/ 114300 h 323850"/>
                <a:gd name="connsiteX13" fmla="*/ 9506 w 180975"/>
                <a:gd name="connsiteY13" fmla="*/ 133350 h 323850"/>
                <a:gd name="connsiteX14" fmla="*/ 161925 w 180975"/>
                <a:gd name="connsiteY14" fmla="*/ 133350 h 323850"/>
                <a:gd name="connsiteX15" fmla="*/ 161925 w 180975"/>
                <a:gd name="connsiteY15" fmla="*/ 200025 h 323850"/>
                <a:gd name="connsiteX16" fmla="*/ 133350 w 180975"/>
                <a:gd name="connsiteY16" fmla="*/ 200025 h 323850"/>
                <a:gd name="connsiteX17" fmla="*/ 133350 w 180975"/>
                <a:gd name="connsiteY17" fmla="*/ 219075 h 323850"/>
                <a:gd name="connsiteX18" fmla="*/ 161925 w 180975"/>
                <a:gd name="connsiteY18" fmla="*/ 219075 h 323850"/>
                <a:gd name="connsiteX19" fmla="*/ 161925 w 180975"/>
                <a:gd name="connsiteY19" fmla="*/ 304800 h 323850"/>
                <a:gd name="connsiteX20" fmla="*/ 38100 w 180975"/>
                <a:gd name="connsiteY20" fmla="*/ 304800 h 323850"/>
                <a:gd name="connsiteX21" fmla="*/ 38100 w 180975"/>
                <a:gd name="connsiteY21" fmla="*/ 219075 h 323850"/>
                <a:gd name="connsiteX22" fmla="*/ 85725 w 180975"/>
                <a:gd name="connsiteY22" fmla="*/ 2190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0975" h="323850">
                  <a:moveTo>
                    <a:pt x="85725" y="219075"/>
                  </a:moveTo>
                  <a:lnTo>
                    <a:pt x="85725" y="200025"/>
                  </a:lnTo>
                  <a:lnTo>
                    <a:pt x="19050" y="200025"/>
                  </a:lnTo>
                  <a:lnTo>
                    <a:pt x="19050" y="304800"/>
                  </a:lnTo>
                  <a:lnTo>
                    <a:pt x="0" y="304800"/>
                  </a:lnTo>
                  <a:lnTo>
                    <a:pt x="0" y="323850"/>
                  </a:lnTo>
                  <a:lnTo>
                    <a:pt x="180975" y="323850"/>
                  </a:lnTo>
                  <a:lnTo>
                    <a:pt x="180975" y="0"/>
                  </a:lnTo>
                  <a:lnTo>
                    <a:pt x="100574" y="0"/>
                  </a:lnTo>
                  <a:lnTo>
                    <a:pt x="81524" y="19050"/>
                  </a:lnTo>
                  <a:lnTo>
                    <a:pt x="161925" y="19050"/>
                  </a:lnTo>
                  <a:lnTo>
                    <a:pt x="161925" y="114300"/>
                  </a:lnTo>
                  <a:lnTo>
                    <a:pt x="9506" y="114300"/>
                  </a:lnTo>
                  <a:lnTo>
                    <a:pt x="9506" y="133350"/>
                  </a:lnTo>
                  <a:lnTo>
                    <a:pt x="161925" y="133350"/>
                  </a:lnTo>
                  <a:lnTo>
                    <a:pt x="161925" y="200025"/>
                  </a:lnTo>
                  <a:lnTo>
                    <a:pt x="133350" y="200025"/>
                  </a:lnTo>
                  <a:lnTo>
                    <a:pt x="133350" y="219075"/>
                  </a:lnTo>
                  <a:lnTo>
                    <a:pt x="161925" y="219075"/>
                  </a:lnTo>
                  <a:lnTo>
                    <a:pt x="161925" y="304800"/>
                  </a:lnTo>
                  <a:lnTo>
                    <a:pt x="38100" y="304800"/>
                  </a:lnTo>
                  <a:lnTo>
                    <a:pt x="38100" y="219075"/>
                  </a:lnTo>
                  <a:lnTo>
                    <a:pt x="85725" y="219075"/>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1D5C385C-154A-93A0-CA53-232E8D8ACAA8}"/>
                </a:ext>
              </a:extLst>
            </p:cNvPr>
            <p:cNvSpPr/>
            <p:nvPr/>
          </p:nvSpPr>
          <p:spPr>
            <a:xfrm>
              <a:off x="5724525" y="3113979"/>
              <a:ext cx="742950" cy="638175"/>
            </a:xfrm>
            <a:custGeom>
              <a:avLst/>
              <a:gdLst>
                <a:gd name="connsiteX0" fmla="*/ 672094 w 742950"/>
                <a:gd name="connsiteY0" fmla="*/ 95250 h 638175"/>
                <a:gd name="connsiteX1" fmla="*/ 653044 w 742950"/>
                <a:gd name="connsiteY1" fmla="*/ 114300 h 638175"/>
                <a:gd name="connsiteX2" fmla="*/ 723900 w 742950"/>
                <a:gd name="connsiteY2" fmla="*/ 114300 h 638175"/>
                <a:gd name="connsiteX3" fmla="*/ 723900 w 742950"/>
                <a:gd name="connsiteY3" fmla="*/ 619125 h 638175"/>
                <a:gd name="connsiteX4" fmla="*/ 113252 w 742950"/>
                <a:gd name="connsiteY4" fmla="*/ 619125 h 638175"/>
                <a:gd name="connsiteX5" fmla="*/ 132588 w 742950"/>
                <a:gd name="connsiteY5" fmla="*/ 581025 h 638175"/>
                <a:gd name="connsiteX6" fmla="*/ 133350 w 742950"/>
                <a:gd name="connsiteY6" fmla="*/ 571500 h 638175"/>
                <a:gd name="connsiteX7" fmla="*/ 133350 w 742950"/>
                <a:gd name="connsiteY7" fmla="*/ 114300 h 638175"/>
                <a:gd name="connsiteX8" fmla="*/ 452228 w 742950"/>
                <a:gd name="connsiteY8" fmla="*/ 114300 h 638175"/>
                <a:gd name="connsiteX9" fmla="*/ 471278 w 742950"/>
                <a:gd name="connsiteY9" fmla="*/ 95250 h 638175"/>
                <a:gd name="connsiteX10" fmla="*/ 133350 w 742950"/>
                <a:gd name="connsiteY10" fmla="*/ 95250 h 638175"/>
                <a:gd name="connsiteX11" fmla="*/ 133350 w 742950"/>
                <a:gd name="connsiteY11" fmla="*/ 66675 h 638175"/>
                <a:gd name="connsiteX12" fmla="*/ 66675 w 742950"/>
                <a:gd name="connsiteY12" fmla="*/ 0 h 638175"/>
                <a:gd name="connsiteX13" fmla="*/ 0 w 742950"/>
                <a:gd name="connsiteY13" fmla="*/ 66675 h 638175"/>
                <a:gd name="connsiteX14" fmla="*/ 0 w 742950"/>
                <a:gd name="connsiteY14" fmla="*/ 571500 h 638175"/>
                <a:gd name="connsiteX15" fmla="*/ 762 w 742950"/>
                <a:gd name="connsiteY15" fmla="*/ 581025 h 638175"/>
                <a:gd name="connsiteX16" fmla="*/ 62446 w 742950"/>
                <a:gd name="connsiteY16" fmla="*/ 637918 h 638175"/>
                <a:gd name="connsiteX17" fmla="*/ 742950 w 742950"/>
                <a:gd name="connsiteY17" fmla="*/ 638175 h 638175"/>
                <a:gd name="connsiteX18" fmla="*/ 742950 w 742950"/>
                <a:gd name="connsiteY18" fmla="*/ 95250 h 638175"/>
                <a:gd name="connsiteX19" fmla="*/ 19050 w 742950"/>
                <a:gd name="connsiteY19" fmla="*/ 66675 h 638175"/>
                <a:gd name="connsiteX20" fmla="*/ 66675 w 742950"/>
                <a:gd name="connsiteY20" fmla="*/ 19050 h 638175"/>
                <a:gd name="connsiteX21" fmla="*/ 114300 w 742950"/>
                <a:gd name="connsiteY21" fmla="*/ 66675 h 638175"/>
                <a:gd name="connsiteX22" fmla="*/ 114300 w 742950"/>
                <a:gd name="connsiteY22" fmla="*/ 524923 h 638175"/>
                <a:gd name="connsiteX23" fmla="*/ 20299 w 742950"/>
                <a:gd name="connsiteY23" fmla="*/ 523674 h 638175"/>
                <a:gd name="connsiteX24" fmla="*/ 19050 w 742950"/>
                <a:gd name="connsiteY24" fmla="*/ 524923 h 638175"/>
                <a:gd name="connsiteX25" fmla="*/ 19050 w 742950"/>
                <a:gd name="connsiteY25" fmla="*/ 571500 h 638175"/>
                <a:gd name="connsiteX26" fmla="*/ 66675 w 742950"/>
                <a:gd name="connsiteY26" fmla="*/ 523875 h 638175"/>
                <a:gd name="connsiteX27" fmla="*/ 114300 w 742950"/>
                <a:gd name="connsiteY27" fmla="*/ 571500 h 638175"/>
                <a:gd name="connsiteX28" fmla="*/ 66675 w 742950"/>
                <a:gd name="connsiteY28" fmla="*/ 619125 h 638175"/>
                <a:gd name="connsiteX29" fmla="*/ 19050 w 742950"/>
                <a:gd name="connsiteY29" fmla="*/ 57150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2950" h="638175">
                  <a:moveTo>
                    <a:pt x="672094" y="95250"/>
                  </a:moveTo>
                  <a:lnTo>
                    <a:pt x="653044" y="114300"/>
                  </a:lnTo>
                  <a:lnTo>
                    <a:pt x="723900" y="114300"/>
                  </a:lnTo>
                  <a:lnTo>
                    <a:pt x="723900" y="619125"/>
                  </a:lnTo>
                  <a:lnTo>
                    <a:pt x="113252" y="619125"/>
                  </a:lnTo>
                  <a:cubicBezTo>
                    <a:pt x="123712" y="608897"/>
                    <a:pt x="130508" y="595506"/>
                    <a:pt x="132588" y="581025"/>
                  </a:cubicBezTo>
                  <a:lnTo>
                    <a:pt x="133350" y="571500"/>
                  </a:lnTo>
                  <a:lnTo>
                    <a:pt x="133350" y="114300"/>
                  </a:lnTo>
                  <a:lnTo>
                    <a:pt x="452228" y="114300"/>
                  </a:lnTo>
                  <a:lnTo>
                    <a:pt x="471278" y="95250"/>
                  </a:lnTo>
                  <a:lnTo>
                    <a:pt x="133350" y="95250"/>
                  </a:lnTo>
                  <a:lnTo>
                    <a:pt x="133350" y="66675"/>
                  </a:lnTo>
                  <a:cubicBezTo>
                    <a:pt x="133350" y="29851"/>
                    <a:pt x="103499" y="0"/>
                    <a:pt x="66675" y="0"/>
                  </a:cubicBezTo>
                  <a:cubicBezTo>
                    <a:pt x="29851" y="0"/>
                    <a:pt x="0" y="29851"/>
                    <a:pt x="0" y="66675"/>
                  </a:cubicBezTo>
                  <a:lnTo>
                    <a:pt x="0" y="571500"/>
                  </a:lnTo>
                  <a:lnTo>
                    <a:pt x="762" y="581025"/>
                  </a:lnTo>
                  <a:cubicBezTo>
                    <a:pt x="5315" y="612173"/>
                    <a:pt x="31032" y="635893"/>
                    <a:pt x="62446" y="637918"/>
                  </a:cubicBezTo>
                  <a:lnTo>
                    <a:pt x="742950" y="638175"/>
                  </a:lnTo>
                  <a:lnTo>
                    <a:pt x="742950" y="95250"/>
                  </a:lnTo>
                  <a:close/>
                  <a:moveTo>
                    <a:pt x="19050" y="66675"/>
                  </a:moveTo>
                  <a:cubicBezTo>
                    <a:pt x="19050" y="40373"/>
                    <a:pt x="40373" y="19050"/>
                    <a:pt x="66675" y="19050"/>
                  </a:cubicBezTo>
                  <a:cubicBezTo>
                    <a:pt x="92977" y="19050"/>
                    <a:pt x="114300" y="40373"/>
                    <a:pt x="114300" y="66675"/>
                  </a:cubicBezTo>
                  <a:lnTo>
                    <a:pt x="114300" y="524923"/>
                  </a:lnTo>
                  <a:cubicBezTo>
                    <a:pt x="88687" y="498620"/>
                    <a:pt x="46601" y="498061"/>
                    <a:pt x="20299" y="523674"/>
                  </a:cubicBezTo>
                  <a:cubicBezTo>
                    <a:pt x="19877" y="524085"/>
                    <a:pt x="19461" y="524501"/>
                    <a:pt x="19050" y="524923"/>
                  </a:cubicBezTo>
                  <a:close/>
                  <a:moveTo>
                    <a:pt x="19050" y="571500"/>
                  </a:moveTo>
                  <a:cubicBezTo>
                    <a:pt x="19050" y="545198"/>
                    <a:pt x="40373" y="523875"/>
                    <a:pt x="66675" y="523875"/>
                  </a:cubicBezTo>
                  <a:cubicBezTo>
                    <a:pt x="92977" y="523875"/>
                    <a:pt x="114300" y="545198"/>
                    <a:pt x="114300" y="571500"/>
                  </a:cubicBezTo>
                  <a:cubicBezTo>
                    <a:pt x="114300" y="597802"/>
                    <a:pt x="92977" y="619125"/>
                    <a:pt x="66675" y="619125"/>
                  </a:cubicBezTo>
                  <a:cubicBezTo>
                    <a:pt x="40385" y="619094"/>
                    <a:pt x="19081" y="597790"/>
                    <a:pt x="19050" y="571500"/>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8DB8628-744D-C686-9D04-461E21094A98}"/>
                </a:ext>
              </a:extLst>
            </p:cNvPr>
            <p:cNvSpPr/>
            <p:nvPr/>
          </p:nvSpPr>
          <p:spPr>
            <a:xfrm>
              <a:off x="5943600" y="3323529"/>
              <a:ext cx="180994" cy="323850"/>
            </a:xfrm>
            <a:custGeom>
              <a:avLst/>
              <a:gdLst>
                <a:gd name="connsiteX0" fmla="*/ 119063 w 180994"/>
                <a:gd name="connsiteY0" fmla="*/ 19050 h 323850"/>
                <a:gd name="connsiteX1" fmla="*/ 138074 w 180994"/>
                <a:gd name="connsiteY1" fmla="*/ 0 h 323850"/>
                <a:gd name="connsiteX2" fmla="*/ 0 w 180994"/>
                <a:gd name="connsiteY2" fmla="*/ 0 h 323850"/>
                <a:gd name="connsiteX3" fmla="*/ 0 w 180994"/>
                <a:gd name="connsiteY3" fmla="*/ 323850 h 323850"/>
                <a:gd name="connsiteX4" fmla="*/ 180994 w 180994"/>
                <a:gd name="connsiteY4" fmla="*/ 323850 h 323850"/>
                <a:gd name="connsiteX5" fmla="*/ 180994 w 180994"/>
                <a:gd name="connsiteY5" fmla="*/ 304800 h 323850"/>
                <a:gd name="connsiteX6" fmla="*/ 161944 w 180994"/>
                <a:gd name="connsiteY6" fmla="*/ 304800 h 323850"/>
                <a:gd name="connsiteX7" fmla="*/ 161944 w 180994"/>
                <a:gd name="connsiteY7" fmla="*/ 200025 h 323850"/>
                <a:gd name="connsiteX8" fmla="*/ 95269 w 180994"/>
                <a:gd name="connsiteY8" fmla="*/ 200025 h 323850"/>
                <a:gd name="connsiteX9" fmla="*/ 95269 w 180994"/>
                <a:gd name="connsiteY9" fmla="*/ 219075 h 323850"/>
                <a:gd name="connsiteX10" fmla="*/ 142894 w 180994"/>
                <a:gd name="connsiteY10" fmla="*/ 219075 h 323850"/>
                <a:gd name="connsiteX11" fmla="*/ 142894 w 180994"/>
                <a:gd name="connsiteY11" fmla="*/ 304800 h 323850"/>
                <a:gd name="connsiteX12" fmla="*/ 19050 w 180994"/>
                <a:gd name="connsiteY12" fmla="*/ 304800 h 323850"/>
                <a:gd name="connsiteX13" fmla="*/ 19050 w 180994"/>
                <a:gd name="connsiteY13" fmla="*/ 219075 h 323850"/>
                <a:gd name="connsiteX14" fmla="*/ 47644 w 180994"/>
                <a:gd name="connsiteY14" fmla="*/ 219075 h 323850"/>
                <a:gd name="connsiteX15" fmla="*/ 47644 w 180994"/>
                <a:gd name="connsiteY15" fmla="*/ 200025 h 323850"/>
                <a:gd name="connsiteX16" fmla="*/ 19050 w 180994"/>
                <a:gd name="connsiteY16" fmla="*/ 200025 h 323850"/>
                <a:gd name="connsiteX17" fmla="*/ 19050 w 180994"/>
                <a:gd name="connsiteY17" fmla="*/ 134045 h 323850"/>
                <a:gd name="connsiteX18" fmla="*/ 77657 w 180994"/>
                <a:gd name="connsiteY18" fmla="*/ 134045 h 323850"/>
                <a:gd name="connsiteX19" fmla="*/ 83972 w 180994"/>
                <a:gd name="connsiteY19" fmla="*/ 114995 h 323850"/>
                <a:gd name="connsiteX20" fmla="*/ 19050 w 180994"/>
                <a:gd name="connsiteY20" fmla="*/ 114995 h 323850"/>
                <a:gd name="connsiteX21" fmla="*/ 19050 w 180994"/>
                <a:gd name="connsiteY21" fmla="*/ 19050 h 323850"/>
                <a:gd name="connsiteX22" fmla="*/ 119063 w 180994"/>
                <a:gd name="connsiteY22" fmla="*/ 190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0994" h="323850">
                  <a:moveTo>
                    <a:pt x="119063" y="19050"/>
                  </a:moveTo>
                  <a:lnTo>
                    <a:pt x="138074" y="0"/>
                  </a:lnTo>
                  <a:lnTo>
                    <a:pt x="0" y="0"/>
                  </a:lnTo>
                  <a:lnTo>
                    <a:pt x="0" y="323850"/>
                  </a:lnTo>
                  <a:lnTo>
                    <a:pt x="180994" y="323850"/>
                  </a:lnTo>
                  <a:lnTo>
                    <a:pt x="180994" y="304800"/>
                  </a:lnTo>
                  <a:lnTo>
                    <a:pt x="161944" y="304800"/>
                  </a:lnTo>
                  <a:lnTo>
                    <a:pt x="161944" y="200025"/>
                  </a:lnTo>
                  <a:lnTo>
                    <a:pt x="95269" y="200025"/>
                  </a:lnTo>
                  <a:lnTo>
                    <a:pt x="95269" y="219075"/>
                  </a:lnTo>
                  <a:lnTo>
                    <a:pt x="142894" y="219075"/>
                  </a:lnTo>
                  <a:lnTo>
                    <a:pt x="142894" y="304800"/>
                  </a:lnTo>
                  <a:lnTo>
                    <a:pt x="19050" y="304800"/>
                  </a:lnTo>
                  <a:lnTo>
                    <a:pt x="19050" y="219075"/>
                  </a:lnTo>
                  <a:lnTo>
                    <a:pt x="47644" y="219075"/>
                  </a:lnTo>
                  <a:lnTo>
                    <a:pt x="47644" y="200025"/>
                  </a:lnTo>
                  <a:lnTo>
                    <a:pt x="19050" y="200025"/>
                  </a:lnTo>
                  <a:lnTo>
                    <a:pt x="19050" y="134045"/>
                  </a:lnTo>
                  <a:lnTo>
                    <a:pt x="77657" y="134045"/>
                  </a:lnTo>
                  <a:lnTo>
                    <a:pt x="83972" y="114995"/>
                  </a:lnTo>
                  <a:lnTo>
                    <a:pt x="19050" y="114995"/>
                  </a:lnTo>
                  <a:lnTo>
                    <a:pt x="19050" y="19050"/>
                  </a:lnTo>
                  <a:lnTo>
                    <a:pt x="119063"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FF18E43C-F6A3-10CA-34F2-193B701A14E6}"/>
                </a:ext>
              </a:extLst>
            </p:cNvPr>
            <p:cNvSpPr/>
            <p:nvPr/>
          </p:nvSpPr>
          <p:spPr>
            <a:xfrm>
              <a:off x="6053137" y="3075899"/>
              <a:ext cx="376238" cy="376245"/>
            </a:xfrm>
            <a:custGeom>
              <a:avLst/>
              <a:gdLst>
                <a:gd name="connsiteX0" fmla="*/ 0 w 376238"/>
                <a:gd name="connsiteY0" fmla="*/ 376246 h 376245"/>
                <a:gd name="connsiteX1" fmla="*/ 89725 w 376238"/>
                <a:gd name="connsiteY1" fmla="*/ 346652 h 376245"/>
                <a:gd name="connsiteX2" fmla="*/ 370189 w 376238"/>
                <a:gd name="connsiteY2" fmla="*/ 65274 h 376245"/>
                <a:gd name="connsiteX3" fmla="*/ 371812 w 376238"/>
                <a:gd name="connsiteY3" fmla="*/ 40163 h 376245"/>
                <a:gd name="connsiteX4" fmla="*/ 370656 w 376238"/>
                <a:gd name="connsiteY4" fmla="*/ 38966 h 376245"/>
                <a:gd name="connsiteX5" fmla="*/ 337318 w 376238"/>
                <a:gd name="connsiteY5" fmla="*/ 5628 h 376245"/>
                <a:gd name="connsiteX6" fmla="*/ 310824 w 376238"/>
                <a:gd name="connsiteY6" fmla="*/ 5348 h 376245"/>
                <a:gd name="connsiteX7" fmla="*/ 310544 w 376238"/>
                <a:gd name="connsiteY7" fmla="*/ 5628 h 376245"/>
                <a:gd name="connsiteX8" fmla="*/ 29613 w 376238"/>
                <a:gd name="connsiteY8" fmla="*/ 286997 h 376245"/>
                <a:gd name="connsiteX9" fmla="*/ 323926 w 376238"/>
                <a:gd name="connsiteY9" fmla="*/ 19173 h 376245"/>
                <a:gd name="connsiteX10" fmla="*/ 356626 w 376238"/>
                <a:gd name="connsiteY10" fmla="*/ 51891 h 376245"/>
                <a:gd name="connsiteX11" fmla="*/ 327336 w 376238"/>
                <a:gd name="connsiteY11" fmla="*/ 81180 h 376245"/>
                <a:gd name="connsiteX12" fmla="*/ 294618 w 376238"/>
                <a:gd name="connsiteY12" fmla="*/ 48462 h 376245"/>
                <a:gd name="connsiteX13" fmla="*/ 277968 w 376238"/>
                <a:gd name="connsiteY13" fmla="*/ 65121 h 376245"/>
                <a:gd name="connsiteX14" fmla="*/ 281149 w 376238"/>
                <a:gd name="connsiteY14" fmla="*/ 61930 h 376245"/>
                <a:gd name="connsiteX15" fmla="*/ 314220 w 376238"/>
                <a:gd name="connsiteY15" fmla="*/ 94973 h 376245"/>
                <a:gd name="connsiteX16" fmla="*/ 310915 w 376238"/>
                <a:gd name="connsiteY16" fmla="*/ 98516 h 376245"/>
                <a:gd name="connsiteX17" fmla="*/ 104937 w 376238"/>
                <a:gd name="connsiteY17" fmla="*/ 304523 h 376245"/>
                <a:gd name="connsiteX18" fmla="*/ 71819 w 376238"/>
                <a:gd name="connsiteY18" fmla="*/ 271680 h 376245"/>
                <a:gd name="connsiteX19" fmla="*/ 46282 w 376238"/>
                <a:gd name="connsiteY19" fmla="*/ 297265 h 376245"/>
                <a:gd name="connsiteX20" fmla="*/ 50178 w 376238"/>
                <a:gd name="connsiteY20" fmla="*/ 293359 h 376245"/>
                <a:gd name="connsiteX21" fmla="*/ 62913 w 376238"/>
                <a:gd name="connsiteY21" fmla="*/ 289759 h 376245"/>
                <a:gd name="connsiteX22" fmla="*/ 79877 w 376238"/>
                <a:gd name="connsiteY22" fmla="*/ 296865 h 376245"/>
                <a:gd name="connsiteX23" fmla="*/ 82829 w 376238"/>
                <a:gd name="connsiteY23" fmla="*/ 326630 h 376245"/>
                <a:gd name="connsiteX24" fmla="*/ 79477 w 376238"/>
                <a:gd name="connsiteY24" fmla="*/ 329983 h 376245"/>
                <a:gd name="connsiteX25" fmla="*/ 39691 w 376238"/>
                <a:gd name="connsiteY25" fmla="*/ 343108 h 376245"/>
                <a:gd name="connsiteX26" fmla="*/ 33223 w 376238"/>
                <a:gd name="connsiteY26" fmla="*/ 336641 h 37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6238" h="376245">
                  <a:moveTo>
                    <a:pt x="0" y="376246"/>
                  </a:moveTo>
                  <a:lnTo>
                    <a:pt x="89725" y="346652"/>
                  </a:lnTo>
                  <a:lnTo>
                    <a:pt x="370189" y="65274"/>
                  </a:lnTo>
                  <a:cubicBezTo>
                    <a:pt x="377571" y="58788"/>
                    <a:pt x="378298" y="47546"/>
                    <a:pt x="371812" y="40163"/>
                  </a:cubicBezTo>
                  <a:cubicBezTo>
                    <a:pt x="371446" y="39747"/>
                    <a:pt x="371060" y="39347"/>
                    <a:pt x="370656" y="38966"/>
                  </a:cubicBezTo>
                  <a:lnTo>
                    <a:pt x="337318" y="5628"/>
                  </a:lnTo>
                  <a:cubicBezTo>
                    <a:pt x="330079" y="-1765"/>
                    <a:pt x="318217" y="-1891"/>
                    <a:pt x="310824" y="5348"/>
                  </a:cubicBezTo>
                  <a:cubicBezTo>
                    <a:pt x="310729" y="5441"/>
                    <a:pt x="310636" y="5534"/>
                    <a:pt x="310544" y="5628"/>
                  </a:cubicBezTo>
                  <a:lnTo>
                    <a:pt x="29613" y="286997"/>
                  </a:lnTo>
                  <a:close/>
                  <a:moveTo>
                    <a:pt x="323926" y="19173"/>
                  </a:moveTo>
                  <a:lnTo>
                    <a:pt x="356626" y="51891"/>
                  </a:lnTo>
                  <a:lnTo>
                    <a:pt x="327336" y="81180"/>
                  </a:lnTo>
                  <a:lnTo>
                    <a:pt x="294618" y="48462"/>
                  </a:lnTo>
                  <a:close/>
                  <a:moveTo>
                    <a:pt x="277968" y="65121"/>
                  </a:moveTo>
                  <a:lnTo>
                    <a:pt x="281149" y="61930"/>
                  </a:lnTo>
                  <a:lnTo>
                    <a:pt x="314220" y="94973"/>
                  </a:lnTo>
                  <a:lnTo>
                    <a:pt x="310915" y="98516"/>
                  </a:lnTo>
                  <a:lnTo>
                    <a:pt x="104937" y="304523"/>
                  </a:lnTo>
                  <a:cubicBezTo>
                    <a:pt x="101284" y="288033"/>
                    <a:pt x="88339" y="275195"/>
                    <a:pt x="71819" y="271680"/>
                  </a:cubicBezTo>
                  <a:close/>
                  <a:moveTo>
                    <a:pt x="46282" y="297265"/>
                  </a:moveTo>
                  <a:lnTo>
                    <a:pt x="50178" y="293359"/>
                  </a:lnTo>
                  <a:cubicBezTo>
                    <a:pt x="54017" y="291027"/>
                    <a:pt x="58420" y="289782"/>
                    <a:pt x="62913" y="289759"/>
                  </a:cubicBezTo>
                  <a:cubicBezTo>
                    <a:pt x="69291" y="289760"/>
                    <a:pt x="75402" y="292320"/>
                    <a:pt x="79877" y="296865"/>
                  </a:cubicBezTo>
                  <a:cubicBezTo>
                    <a:pt x="87993" y="304736"/>
                    <a:pt x="89242" y="317318"/>
                    <a:pt x="82829" y="326630"/>
                  </a:cubicBezTo>
                  <a:lnTo>
                    <a:pt x="79477" y="329983"/>
                  </a:lnTo>
                  <a:lnTo>
                    <a:pt x="39691" y="343108"/>
                  </a:lnTo>
                  <a:lnTo>
                    <a:pt x="33223" y="336641"/>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aphic 86" descr="Document outline">
            <a:extLst>
              <a:ext uri="{FF2B5EF4-FFF2-40B4-BE49-F238E27FC236}">
                <a16:creationId xmlns:a16="http://schemas.microsoft.com/office/drawing/2014/main" id="{803FF0E5-4D8C-066B-7D9E-9CF117BD03F8}"/>
              </a:ext>
            </a:extLst>
          </p:cNvPr>
          <p:cNvGrpSpPr>
            <a:grpSpLocks noChangeAspect="1"/>
          </p:cNvGrpSpPr>
          <p:nvPr/>
        </p:nvGrpSpPr>
        <p:grpSpPr>
          <a:xfrm>
            <a:off x="9503668" y="1674282"/>
            <a:ext cx="205740" cy="274320"/>
            <a:chOff x="5810250" y="3048000"/>
            <a:chExt cx="571500" cy="762000"/>
          </a:xfrm>
          <a:solidFill>
            <a:srgbClr val="000000"/>
          </a:solidFill>
        </p:grpSpPr>
        <p:sp>
          <p:nvSpPr>
            <p:cNvPr id="92" name="Freeform: Shape 91">
              <a:extLst>
                <a:ext uri="{FF2B5EF4-FFF2-40B4-BE49-F238E27FC236}">
                  <a16:creationId xmlns:a16="http://schemas.microsoft.com/office/drawing/2014/main" id="{59B5572B-B2D1-5608-6AFE-7E92BFDC4BA3}"/>
                </a:ext>
              </a:extLst>
            </p:cNvPr>
            <p:cNvSpPr/>
            <p:nvPr/>
          </p:nvSpPr>
          <p:spPr>
            <a:xfrm>
              <a:off x="5905500" y="3371850"/>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B505AB7-26CA-2A6B-6E5E-E32F88304757}"/>
                </a:ext>
              </a:extLst>
            </p:cNvPr>
            <p:cNvSpPr/>
            <p:nvPr/>
          </p:nvSpPr>
          <p:spPr>
            <a:xfrm>
              <a:off x="5905500" y="3295650"/>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31DDB334-0451-C4C8-427F-0DE2689AFAF4}"/>
                </a:ext>
              </a:extLst>
            </p:cNvPr>
            <p:cNvSpPr/>
            <p:nvPr/>
          </p:nvSpPr>
          <p:spPr>
            <a:xfrm>
              <a:off x="5905500" y="3448050"/>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02DEA9B-CDF6-EF9B-C022-D6E8CA496BB7}"/>
                </a:ext>
              </a:extLst>
            </p:cNvPr>
            <p:cNvSpPr/>
            <p:nvPr/>
          </p:nvSpPr>
          <p:spPr>
            <a:xfrm>
              <a:off x="5905500" y="3524250"/>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7F70615-C066-17A9-E4BC-B07770407E03}"/>
                </a:ext>
              </a:extLst>
            </p:cNvPr>
            <p:cNvSpPr/>
            <p:nvPr/>
          </p:nvSpPr>
          <p:spPr>
            <a:xfrm>
              <a:off x="5905500" y="3600450"/>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0C151934-61B8-CC1B-02AD-8230195F71F4}"/>
                </a:ext>
              </a:extLst>
            </p:cNvPr>
            <p:cNvSpPr/>
            <p:nvPr/>
          </p:nvSpPr>
          <p:spPr>
            <a:xfrm>
              <a:off x="5905500" y="3676650"/>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8CA54C9E-CDFD-3F4E-2D41-E25333A2B6E0}"/>
                </a:ext>
              </a:extLst>
            </p:cNvPr>
            <p:cNvSpPr/>
            <p:nvPr/>
          </p:nvSpPr>
          <p:spPr>
            <a:xfrm>
              <a:off x="5810250" y="3048000"/>
              <a:ext cx="571500" cy="762000"/>
            </a:xfrm>
            <a:custGeom>
              <a:avLst/>
              <a:gdLst>
                <a:gd name="connsiteX0" fmla="*/ 0 w 571500"/>
                <a:gd name="connsiteY0" fmla="*/ 0 h 762000"/>
                <a:gd name="connsiteX1" fmla="*/ 0 w 571500"/>
                <a:gd name="connsiteY1" fmla="*/ 762000 h 762000"/>
                <a:gd name="connsiteX2" fmla="*/ 571500 w 571500"/>
                <a:gd name="connsiteY2" fmla="*/ 762000 h 762000"/>
                <a:gd name="connsiteX3" fmla="*/ 571500 w 571500"/>
                <a:gd name="connsiteY3" fmla="*/ 205607 h 762000"/>
                <a:gd name="connsiteX4" fmla="*/ 365893 w 571500"/>
                <a:gd name="connsiteY4" fmla="*/ 0 h 762000"/>
                <a:gd name="connsiteX5" fmla="*/ 371637 w 571500"/>
                <a:gd name="connsiteY5" fmla="*/ 32680 h 762000"/>
                <a:gd name="connsiteX6" fmla="*/ 538820 w 571500"/>
                <a:gd name="connsiteY6" fmla="*/ 199863 h 762000"/>
                <a:gd name="connsiteX7" fmla="*/ 538819 w 571500"/>
                <a:gd name="connsiteY7" fmla="*/ 199997 h 762000"/>
                <a:gd name="connsiteX8" fmla="*/ 538753 w 571500"/>
                <a:gd name="connsiteY8" fmla="*/ 200025 h 762000"/>
                <a:gd name="connsiteX9" fmla="*/ 371475 w 571500"/>
                <a:gd name="connsiteY9" fmla="*/ 200025 h 762000"/>
                <a:gd name="connsiteX10" fmla="*/ 371475 w 571500"/>
                <a:gd name="connsiteY10" fmla="*/ 32747 h 762000"/>
                <a:gd name="connsiteX11" fmla="*/ 371571 w 571500"/>
                <a:gd name="connsiteY11" fmla="*/ 32653 h 762000"/>
                <a:gd name="connsiteX12" fmla="*/ 371637 w 571500"/>
                <a:gd name="connsiteY12" fmla="*/ 32680 h 762000"/>
                <a:gd name="connsiteX13" fmla="*/ 19050 w 571500"/>
                <a:gd name="connsiteY13" fmla="*/ 742950 h 762000"/>
                <a:gd name="connsiteX14" fmla="*/ 19050 w 571500"/>
                <a:gd name="connsiteY14" fmla="*/ 19050 h 762000"/>
                <a:gd name="connsiteX15" fmla="*/ 352425 w 571500"/>
                <a:gd name="connsiteY15" fmla="*/ 19050 h 762000"/>
                <a:gd name="connsiteX16" fmla="*/ 352425 w 571500"/>
                <a:gd name="connsiteY16" fmla="*/ 219075 h 762000"/>
                <a:gd name="connsiteX17" fmla="*/ 552450 w 571500"/>
                <a:gd name="connsiteY17" fmla="*/ 219075 h 762000"/>
                <a:gd name="connsiteX18" fmla="*/ 552450 w 571500"/>
                <a:gd name="connsiteY18" fmla="*/ 7429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0" h="762000">
                  <a:moveTo>
                    <a:pt x="0" y="0"/>
                  </a:moveTo>
                  <a:lnTo>
                    <a:pt x="0" y="762000"/>
                  </a:lnTo>
                  <a:lnTo>
                    <a:pt x="571500" y="762000"/>
                  </a:lnTo>
                  <a:lnTo>
                    <a:pt x="571500" y="205607"/>
                  </a:lnTo>
                  <a:lnTo>
                    <a:pt x="365893" y="0"/>
                  </a:lnTo>
                  <a:close/>
                  <a:moveTo>
                    <a:pt x="371637" y="32680"/>
                  </a:moveTo>
                  <a:lnTo>
                    <a:pt x="538820" y="199863"/>
                  </a:lnTo>
                  <a:cubicBezTo>
                    <a:pt x="538857" y="199900"/>
                    <a:pt x="538856" y="199961"/>
                    <a:pt x="538819" y="199997"/>
                  </a:cubicBezTo>
                  <a:cubicBezTo>
                    <a:pt x="538801" y="200015"/>
                    <a:pt x="538778" y="200025"/>
                    <a:pt x="538753" y="200025"/>
                  </a:cubicBezTo>
                  <a:lnTo>
                    <a:pt x="371475" y="200025"/>
                  </a:lnTo>
                  <a:lnTo>
                    <a:pt x="371475" y="32747"/>
                  </a:lnTo>
                  <a:cubicBezTo>
                    <a:pt x="371476" y="32695"/>
                    <a:pt x="371519" y="32653"/>
                    <a:pt x="371571" y="32653"/>
                  </a:cubicBezTo>
                  <a:cubicBezTo>
                    <a:pt x="371596" y="32654"/>
                    <a:pt x="371620" y="32663"/>
                    <a:pt x="371637" y="32680"/>
                  </a:cubicBezTo>
                  <a:close/>
                  <a:moveTo>
                    <a:pt x="19050" y="742950"/>
                  </a:moveTo>
                  <a:lnTo>
                    <a:pt x="19050" y="19050"/>
                  </a:lnTo>
                  <a:lnTo>
                    <a:pt x="352425" y="19050"/>
                  </a:lnTo>
                  <a:lnTo>
                    <a:pt x="352425" y="219075"/>
                  </a:lnTo>
                  <a:lnTo>
                    <a:pt x="552450" y="219075"/>
                  </a:lnTo>
                  <a:lnTo>
                    <a:pt x="552450" y="7429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aphic 111" descr="List outline">
            <a:extLst>
              <a:ext uri="{FF2B5EF4-FFF2-40B4-BE49-F238E27FC236}">
                <a16:creationId xmlns:a16="http://schemas.microsoft.com/office/drawing/2014/main" id="{C7246141-7D7F-7D7C-ECA4-0C365D3BF02A}"/>
              </a:ext>
            </a:extLst>
          </p:cNvPr>
          <p:cNvGrpSpPr>
            <a:grpSpLocks noChangeAspect="1"/>
          </p:cNvGrpSpPr>
          <p:nvPr/>
        </p:nvGrpSpPr>
        <p:grpSpPr>
          <a:xfrm>
            <a:off x="10540524" y="1682271"/>
            <a:ext cx="205740" cy="274320"/>
            <a:chOff x="5810250" y="3048000"/>
            <a:chExt cx="571500" cy="762000"/>
          </a:xfrm>
          <a:solidFill>
            <a:srgbClr val="000000"/>
          </a:solidFill>
        </p:grpSpPr>
        <p:sp>
          <p:nvSpPr>
            <p:cNvPr id="114" name="Freeform: Shape 113">
              <a:extLst>
                <a:ext uri="{FF2B5EF4-FFF2-40B4-BE49-F238E27FC236}">
                  <a16:creationId xmlns:a16="http://schemas.microsoft.com/office/drawing/2014/main" id="{CB7B57D3-3C02-DA97-E1D6-816CEF8E9E81}"/>
                </a:ext>
              </a:extLst>
            </p:cNvPr>
            <p:cNvSpPr/>
            <p:nvPr/>
          </p:nvSpPr>
          <p:spPr>
            <a:xfrm>
              <a:off x="6067425" y="3209925"/>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9CE8C68-50EA-6DE9-B2A1-D95E51EAF953}"/>
                </a:ext>
              </a:extLst>
            </p:cNvPr>
            <p:cNvSpPr/>
            <p:nvPr/>
          </p:nvSpPr>
          <p:spPr>
            <a:xfrm>
              <a:off x="6067425" y="3352800"/>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48D60844-DAC4-57C9-009B-BFF6A9EF0506}"/>
                </a:ext>
              </a:extLst>
            </p:cNvPr>
            <p:cNvSpPr/>
            <p:nvPr/>
          </p:nvSpPr>
          <p:spPr>
            <a:xfrm>
              <a:off x="6067425" y="3495675"/>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F2FDFE69-0EDF-9AA7-CEFA-9E5D78B47D30}"/>
                </a:ext>
              </a:extLst>
            </p:cNvPr>
            <p:cNvSpPr/>
            <p:nvPr/>
          </p:nvSpPr>
          <p:spPr>
            <a:xfrm>
              <a:off x="6067425" y="3638550"/>
              <a:ext cx="219075" cy="19050"/>
            </a:xfrm>
            <a:custGeom>
              <a:avLst/>
              <a:gdLst>
                <a:gd name="connsiteX0" fmla="*/ 0 w 219075"/>
                <a:gd name="connsiteY0" fmla="*/ 0 h 19050"/>
                <a:gd name="connsiteX1" fmla="*/ 219075 w 219075"/>
                <a:gd name="connsiteY1" fmla="*/ 0 h 19050"/>
                <a:gd name="connsiteX2" fmla="*/ 219075 w 219075"/>
                <a:gd name="connsiteY2" fmla="*/ 19050 h 19050"/>
                <a:gd name="connsiteX3" fmla="*/ 0 w 2190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19075" h="19050">
                  <a:moveTo>
                    <a:pt x="0" y="0"/>
                  </a:moveTo>
                  <a:lnTo>
                    <a:pt x="219075" y="0"/>
                  </a:lnTo>
                  <a:lnTo>
                    <a:pt x="219075" y="19050"/>
                  </a:lnTo>
                  <a:lnTo>
                    <a:pt x="0" y="190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EE46280-C251-7657-C506-8CAB3EB75A69}"/>
                </a:ext>
              </a:extLst>
            </p:cNvPr>
            <p:cNvSpPr/>
            <p:nvPr/>
          </p:nvSpPr>
          <p:spPr>
            <a:xfrm>
              <a:off x="5810250" y="3048000"/>
              <a:ext cx="571500" cy="762000"/>
            </a:xfrm>
            <a:custGeom>
              <a:avLst/>
              <a:gdLst>
                <a:gd name="connsiteX0" fmla="*/ 0 w 571500"/>
                <a:gd name="connsiteY0" fmla="*/ 762000 h 762000"/>
                <a:gd name="connsiteX1" fmla="*/ 571500 w 571500"/>
                <a:gd name="connsiteY1" fmla="*/ 762000 h 762000"/>
                <a:gd name="connsiteX2" fmla="*/ 571500 w 571500"/>
                <a:gd name="connsiteY2" fmla="*/ 0 h 762000"/>
                <a:gd name="connsiteX3" fmla="*/ 0 w 571500"/>
                <a:gd name="connsiteY3" fmla="*/ 0 h 762000"/>
                <a:gd name="connsiteX4" fmla="*/ 19050 w 571500"/>
                <a:gd name="connsiteY4" fmla="*/ 19050 h 762000"/>
                <a:gd name="connsiteX5" fmla="*/ 552450 w 571500"/>
                <a:gd name="connsiteY5" fmla="*/ 19050 h 762000"/>
                <a:gd name="connsiteX6" fmla="*/ 552450 w 571500"/>
                <a:gd name="connsiteY6" fmla="*/ 742950 h 762000"/>
                <a:gd name="connsiteX7" fmla="*/ 19050 w 571500"/>
                <a:gd name="connsiteY7" fmla="*/ 7429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762000">
                  <a:moveTo>
                    <a:pt x="0" y="762000"/>
                  </a:moveTo>
                  <a:lnTo>
                    <a:pt x="571500" y="762000"/>
                  </a:lnTo>
                  <a:lnTo>
                    <a:pt x="571500" y="0"/>
                  </a:lnTo>
                  <a:lnTo>
                    <a:pt x="0" y="0"/>
                  </a:lnTo>
                  <a:close/>
                  <a:moveTo>
                    <a:pt x="19050" y="19050"/>
                  </a:moveTo>
                  <a:lnTo>
                    <a:pt x="552450" y="19050"/>
                  </a:lnTo>
                  <a:lnTo>
                    <a:pt x="552450" y="742950"/>
                  </a:lnTo>
                  <a:lnTo>
                    <a:pt x="19050" y="7429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60E8FB8-474F-0FC6-4675-FE51916B8F3C}"/>
                </a:ext>
              </a:extLst>
            </p:cNvPr>
            <p:cNvSpPr/>
            <p:nvPr/>
          </p:nvSpPr>
          <p:spPr>
            <a:xfrm>
              <a:off x="5905500" y="3176587"/>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8B4D0CA-F1FE-4CA9-BE6B-94ED2EA32831}"/>
                </a:ext>
              </a:extLst>
            </p:cNvPr>
            <p:cNvSpPr/>
            <p:nvPr/>
          </p:nvSpPr>
          <p:spPr>
            <a:xfrm>
              <a:off x="5905500" y="3319462"/>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49BD405A-ED71-9210-6FC3-6470A0101D87}"/>
                </a:ext>
              </a:extLst>
            </p:cNvPr>
            <p:cNvSpPr/>
            <p:nvPr/>
          </p:nvSpPr>
          <p:spPr>
            <a:xfrm>
              <a:off x="5905500" y="3462337"/>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2C654B6-4974-C57B-A97F-EAE18F07E631}"/>
                </a:ext>
              </a:extLst>
            </p:cNvPr>
            <p:cNvSpPr/>
            <p:nvPr/>
          </p:nvSpPr>
          <p:spPr>
            <a:xfrm>
              <a:off x="5905500" y="3605212"/>
              <a:ext cx="85725" cy="85725"/>
            </a:xfrm>
            <a:custGeom>
              <a:avLst/>
              <a:gdLst>
                <a:gd name="connsiteX0" fmla="*/ 0 w 85725"/>
                <a:gd name="connsiteY0" fmla="*/ 85725 h 85725"/>
                <a:gd name="connsiteX1" fmla="*/ 85725 w 85725"/>
                <a:gd name="connsiteY1" fmla="*/ 85725 h 85725"/>
                <a:gd name="connsiteX2" fmla="*/ 85725 w 85725"/>
                <a:gd name="connsiteY2" fmla="*/ 0 h 85725"/>
                <a:gd name="connsiteX3" fmla="*/ 0 w 85725"/>
                <a:gd name="connsiteY3" fmla="*/ 0 h 85725"/>
                <a:gd name="connsiteX4" fmla="*/ 19050 w 85725"/>
                <a:gd name="connsiteY4" fmla="*/ 19050 h 85725"/>
                <a:gd name="connsiteX5" fmla="*/ 66675 w 85725"/>
                <a:gd name="connsiteY5" fmla="*/ 19050 h 85725"/>
                <a:gd name="connsiteX6" fmla="*/ 66675 w 85725"/>
                <a:gd name="connsiteY6" fmla="*/ 66675 h 85725"/>
                <a:gd name="connsiteX7" fmla="*/ 19050 w 85725"/>
                <a:gd name="connsiteY7"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0" y="85725"/>
                  </a:moveTo>
                  <a:lnTo>
                    <a:pt x="85725" y="85725"/>
                  </a:lnTo>
                  <a:lnTo>
                    <a:pt x="85725" y="0"/>
                  </a:lnTo>
                  <a:lnTo>
                    <a:pt x="0" y="0"/>
                  </a:lnTo>
                  <a:close/>
                  <a:moveTo>
                    <a:pt x="19050" y="19050"/>
                  </a:moveTo>
                  <a:lnTo>
                    <a:pt x="66675" y="19050"/>
                  </a:lnTo>
                  <a:lnTo>
                    <a:pt x="66675" y="66675"/>
                  </a:lnTo>
                  <a:lnTo>
                    <a:pt x="19050" y="66675"/>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B0B285E5-3B29-CFB6-4074-31054273BE8F}"/>
              </a:ext>
            </a:extLst>
          </p:cNvPr>
          <p:cNvGrpSpPr/>
          <p:nvPr/>
        </p:nvGrpSpPr>
        <p:grpSpPr>
          <a:xfrm>
            <a:off x="6601968" y="3284444"/>
            <a:ext cx="5072836" cy="494559"/>
            <a:chOff x="6601968" y="3956001"/>
            <a:chExt cx="5072836" cy="494559"/>
          </a:xfrm>
        </p:grpSpPr>
        <p:sp>
          <p:nvSpPr>
            <p:cNvPr id="28" name="TextBox 27">
              <a:extLst>
                <a:ext uri="{FF2B5EF4-FFF2-40B4-BE49-F238E27FC236}">
                  <a16:creationId xmlns:a16="http://schemas.microsoft.com/office/drawing/2014/main" id="{3E2F1462-E6E8-9686-83A2-6A9D3B8B9947}"/>
                </a:ext>
              </a:extLst>
            </p:cNvPr>
            <p:cNvSpPr txBox="1"/>
            <p:nvPr/>
          </p:nvSpPr>
          <p:spPr>
            <a:xfrm>
              <a:off x="6601968" y="4050882"/>
              <a:ext cx="1124049" cy="325282"/>
            </a:xfrm>
            <a:prstGeom prst="rect">
              <a:avLst/>
            </a:prstGeom>
            <a:noFill/>
          </p:spPr>
          <p:txBody>
            <a:bodyPr wrap="square" lIns="0" tIns="0" rIns="0" bIns="0" anchor="t">
              <a:spAutoFit/>
            </a:body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93794"/>
                  </a:solidFill>
                  <a:effectLst/>
                  <a:uLnTx/>
                  <a:uFillTx/>
                  <a:latin typeface="Segoe UI Semibold"/>
                  <a:ea typeface="+mn-ea"/>
                  <a:cs typeface="Segoe UI Semibold"/>
                  <a:hlinkClick r:id="rId12" action="ppaction://hlinksldjump">
                    <a:extLst>
                      <a:ext uri="{A12FA001-AC4F-418D-AE19-62706E023703}">
                        <ahyp:hlinkClr xmlns:ahyp="http://schemas.microsoft.com/office/drawing/2018/hyperlinkcolor" val="tx"/>
                      </a:ext>
                    </a:extLst>
                  </a:hlinkClick>
                </a:rPr>
                <a:t>Enhance employee satisfaction</a:t>
              </a:r>
              <a:endParaRPr kumimoji="0" lang="en-US" sz="1000" b="0" i="0" u="none" strike="noStrike" kern="1200" cap="none" spc="0" normalizeH="0" baseline="0" noProof="0">
                <a:ln>
                  <a:noFill/>
                </a:ln>
                <a:solidFill>
                  <a:srgbClr val="593794"/>
                </a:solidFill>
                <a:effectLst/>
                <a:uLnTx/>
                <a:uFillTx/>
                <a:latin typeface="Segoe UI Semibold"/>
                <a:ea typeface="+mn-ea"/>
                <a:cs typeface="Segoe UI Semibold"/>
              </a:endParaRPr>
            </a:p>
          </p:txBody>
        </p:sp>
        <p:sp>
          <p:nvSpPr>
            <p:cNvPr id="39" name="TextBox 38">
              <a:extLst>
                <a:ext uri="{FF2B5EF4-FFF2-40B4-BE49-F238E27FC236}">
                  <a16:creationId xmlns:a16="http://schemas.microsoft.com/office/drawing/2014/main" id="{A95E592D-FA56-11B9-DED1-8454849E1678}"/>
                </a:ext>
              </a:extLst>
            </p:cNvPr>
            <p:cNvSpPr txBox="1"/>
            <p:nvPr/>
          </p:nvSpPr>
          <p:spPr>
            <a:xfrm>
              <a:off x="7801347" y="3956001"/>
              <a:ext cx="3873457" cy="494559"/>
            </a:xfrm>
            <a:prstGeom prst="rect">
              <a:avLst/>
            </a:prstGeom>
            <a:noFill/>
          </p:spPr>
          <p:txBody>
            <a:bodyPr wrap="square" lIns="0" tIns="0" rIns="0" bIns="0" anchor="ctr">
              <a:spAutoFit/>
            </a:bodyPr>
            <a:lstStyle>
              <a:defPPr>
                <a:defRPr lang="en-US"/>
              </a:defPPr>
              <a:lvl1pPr defTabSz="914225">
                <a:spcAft>
                  <a:spcPts val="600"/>
                </a:spcAft>
                <a:defRPr sz="1000">
                  <a:cs typeface="Segoe UI" panose="020B0502040204020203" pitchFamily="34" charset="0"/>
                </a:defRPr>
              </a:lvl1p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Leverage Microsoft’s Copilot to streamline operations, enhance efficiency, and deliver exceptional service, ensuring employee satisfaction.</a:t>
              </a:r>
            </a:p>
          </p:txBody>
        </p:sp>
      </p:grpSp>
      <p:grpSp>
        <p:nvGrpSpPr>
          <p:cNvPr id="129" name="Group 128">
            <a:extLst>
              <a:ext uri="{FF2B5EF4-FFF2-40B4-BE49-F238E27FC236}">
                <a16:creationId xmlns:a16="http://schemas.microsoft.com/office/drawing/2014/main" id="{EF69B847-44F9-2C22-6B6C-BCB9809F4D59}"/>
              </a:ext>
            </a:extLst>
          </p:cNvPr>
          <p:cNvGrpSpPr/>
          <p:nvPr/>
        </p:nvGrpSpPr>
        <p:grpSpPr>
          <a:xfrm>
            <a:off x="6601968" y="4167013"/>
            <a:ext cx="5188049" cy="494559"/>
            <a:chOff x="6601968" y="5087406"/>
            <a:chExt cx="5188049" cy="494559"/>
          </a:xfrm>
        </p:grpSpPr>
        <p:sp>
          <p:nvSpPr>
            <p:cNvPr id="30" name="TextBox 29">
              <a:extLst>
                <a:ext uri="{FF2B5EF4-FFF2-40B4-BE49-F238E27FC236}">
                  <a16:creationId xmlns:a16="http://schemas.microsoft.com/office/drawing/2014/main" id="{CE9894BD-F59B-36CF-E3D4-0E39793CC4A8}"/>
                </a:ext>
              </a:extLst>
            </p:cNvPr>
            <p:cNvSpPr txBox="1"/>
            <p:nvPr/>
          </p:nvSpPr>
          <p:spPr>
            <a:xfrm>
              <a:off x="6601968" y="5256683"/>
              <a:ext cx="861860" cy="156005"/>
            </a:xfrm>
            <a:prstGeom prst="rect">
              <a:avLst/>
            </a:prstGeom>
            <a:noFill/>
          </p:spPr>
          <p:txBody>
            <a:bodyPr wrap="square" lIns="0" tIns="0" rIns="0" bIns="0" anchor="t">
              <a:spAutoFit/>
            </a:body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93794"/>
                  </a:solidFill>
                  <a:effectLst/>
                  <a:uLnTx/>
                  <a:uFillTx/>
                  <a:latin typeface="Segoe UI Semibold"/>
                  <a:ea typeface="+mn-ea"/>
                  <a:cs typeface="Segoe UI Semibold"/>
                  <a:hlinkClick r:id="rId13" action="ppaction://hlinksldjump">
                    <a:extLst>
                      <a:ext uri="{A12FA001-AC4F-418D-AE19-62706E023703}">
                        <ahyp:hlinkClr xmlns:ahyp="http://schemas.microsoft.com/office/drawing/2018/hyperlinkcolor" val="tx"/>
                      </a:ext>
                    </a:extLst>
                  </a:hlinkClick>
                </a:rPr>
                <a:t>Reduce risk</a:t>
              </a:r>
              <a:endParaRPr kumimoji="0" lang="en-US" sz="1000" b="0" i="0" u="none" strike="noStrike" kern="1200" cap="none" spc="0" normalizeH="0" baseline="0" noProof="0">
                <a:ln>
                  <a:noFill/>
                </a:ln>
                <a:solidFill>
                  <a:srgbClr val="593794"/>
                </a:solidFill>
                <a:effectLst/>
                <a:uLnTx/>
                <a:uFillTx/>
                <a:latin typeface="Segoe UI Semibold"/>
                <a:ea typeface="+mn-ea"/>
                <a:cs typeface="Segoe UI Semibold"/>
              </a:endParaRPr>
            </a:p>
          </p:txBody>
        </p:sp>
        <p:sp>
          <p:nvSpPr>
            <p:cNvPr id="41" name="TextBox 40">
              <a:extLst>
                <a:ext uri="{FF2B5EF4-FFF2-40B4-BE49-F238E27FC236}">
                  <a16:creationId xmlns:a16="http://schemas.microsoft.com/office/drawing/2014/main" id="{428DFA75-34FE-0680-085F-F338445D7782}"/>
                </a:ext>
              </a:extLst>
            </p:cNvPr>
            <p:cNvSpPr txBox="1"/>
            <p:nvPr/>
          </p:nvSpPr>
          <p:spPr>
            <a:xfrm>
              <a:off x="7801348" y="5087406"/>
              <a:ext cx="3988669" cy="494559"/>
            </a:xfrm>
            <a:prstGeom prst="rect">
              <a:avLst/>
            </a:prstGeom>
            <a:noFill/>
          </p:spPr>
          <p:txBody>
            <a:bodyPr wrap="square" lIns="0" tIns="0" rIns="0" bIns="0" anchor="ctr">
              <a:spAutoFit/>
            </a:bodyPr>
            <a:lstStyle>
              <a:defPPr>
                <a:defRPr lang="en-US"/>
              </a:defPPr>
              <a:lvl1pPr defTabSz="914225">
                <a:spcAft>
                  <a:spcPts val="600"/>
                </a:spcAft>
                <a:defRPr sz="1000">
                  <a:cs typeface="Segoe UI" panose="020B0502040204020203" pitchFamily="34" charset="0"/>
                </a:defRPr>
              </a:lvl1p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Copilot enhances operational risk management by providing real-time insights into safety, compliance, and anti-corruption measures.</a:t>
              </a:r>
            </a:p>
          </p:txBody>
        </p:sp>
      </p:grpSp>
      <p:cxnSp>
        <p:nvCxnSpPr>
          <p:cNvPr id="130" name="Straight Connector 129">
            <a:extLst>
              <a:ext uri="{FF2B5EF4-FFF2-40B4-BE49-F238E27FC236}">
                <a16:creationId xmlns:a16="http://schemas.microsoft.com/office/drawing/2014/main" id="{C7DDFE3D-4E9F-FCA4-2D96-931512A1476A}"/>
              </a:ext>
              <a:ext uri="{C183D7F6-B498-43B3-948B-1728B52AA6E4}">
                <adec:decorative xmlns:adec="http://schemas.microsoft.com/office/drawing/2017/decorative" val="1"/>
              </a:ext>
            </a:extLst>
          </p:cNvPr>
          <p:cNvCxnSpPr>
            <a:cxnSpLocks/>
          </p:cNvCxnSpPr>
          <p:nvPr/>
        </p:nvCxnSpPr>
        <p:spPr>
          <a:xfrm>
            <a:off x="6006458" y="4836527"/>
            <a:ext cx="5948177" cy="0"/>
          </a:xfrm>
          <a:prstGeom prst="line">
            <a:avLst/>
          </a:prstGeom>
          <a:ln w="6350" cap="rnd">
            <a:solidFill>
              <a:schemeClr val="bg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664BBD43-BF0B-8F4A-3E7C-571E2A9B21F6}"/>
              </a:ext>
            </a:extLst>
          </p:cNvPr>
          <p:cNvGrpSpPr/>
          <p:nvPr/>
        </p:nvGrpSpPr>
        <p:grpSpPr>
          <a:xfrm>
            <a:off x="6602179" y="5011483"/>
            <a:ext cx="5188049" cy="494559"/>
            <a:chOff x="6601968" y="5172045"/>
            <a:chExt cx="5188049" cy="494559"/>
          </a:xfrm>
        </p:grpSpPr>
        <p:sp>
          <p:nvSpPr>
            <p:cNvPr id="132" name="TextBox 131">
              <a:extLst>
                <a:ext uri="{FF2B5EF4-FFF2-40B4-BE49-F238E27FC236}">
                  <a16:creationId xmlns:a16="http://schemas.microsoft.com/office/drawing/2014/main" id="{9FD33E22-CDFE-33A4-4642-A6F69B2881E9}"/>
                </a:ext>
              </a:extLst>
            </p:cNvPr>
            <p:cNvSpPr txBox="1"/>
            <p:nvPr/>
          </p:nvSpPr>
          <p:spPr>
            <a:xfrm>
              <a:off x="6601968" y="5172045"/>
              <a:ext cx="861860" cy="494559"/>
            </a:xfrm>
            <a:prstGeom prst="rect">
              <a:avLst/>
            </a:prstGeom>
            <a:noFill/>
          </p:spPr>
          <p:txBody>
            <a:bodyPr wrap="square" lIns="0" tIns="0" rIns="0" bIns="0" anchor="t">
              <a:spAutoFit/>
            </a:body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93794"/>
                  </a:solidFill>
                  <a:effectLst/>
                  <a:uLnTx/>
                  <a:uFillTx/>
                  <a:latin typeface="Segoe UI Semibold"/>
                  <a:ea typeface="+mn-ea"/>
                  <a:cs typeface="Segoe UI Semibold"/>
                  <a:hlinkClick r:id="rId14" action="ppaction://hlinksldjump">
                    <a:extLst>
                      <a:ext uri="{A12FA001-AC4F-418D-AE19-62706E023703}">
                        <ahyp:hlinkClr xmlns:ahyp="http://schemas.microsoft.com/office/drawing/2018/hyperlinkcolor" val="tx"/>
                      </a:ext>
                    </a:extLst>
                  </a:hlinkClick>
                </a:rPr>
                <a:t>Improve operational efficiency</a:t>
              </a:r>
              <a:endParaRPr kumimoji="0" lang="en-US" sz="1000" b="0" i="0" u="none" strike="noStrike" kern="1200" cap="none" spc="0" normalizeH="0" baseline="0" noProof="0">
                <a:ln>
                  <a:noFill/>
                </a:ln>
                <a:solidFill>
                  <a:srgbClr val="593794"/>
                </a:solidFill>
                <a:effectLst/>
                <a:uLnTx/>
                <a:uFillTx/>
                <a:latin typeface="Segoe UI Semibold"/>
                <a:ea typeface="+mn-ea"/>
                <a:cs typeface="Segoe UI Semibold"/>
              </a:endParaRPr>
            </a:p>
          </p:txBody>
        </p:sp>
        <p:sp>
          <p:nvSpPr>
            <p:cNvPr id="133" name="TextBox 132">
              <a:extLst>
                <a:ext uri="{FF2B5EF4-FFF2-40B4-BE49-F238E27FC236}">
                  <a16:creationId xmlns:a16="http://schemas.microsoft.com/office/drawing/2014/main" id="{F70A262C-7157-E225-D4E0-CEB9E9AA2585}"/>
                </a:ext>
              </a:extLst>
            </p:cNvPr>
            <p:cNvSpPr txBox="1"/>
            <p:nvPr/>
          </p:nvSpPr>
          <p:spPr>
            <a:xfrm>
              <a:off x="7801348" y="5172045"/>
              <a:ext cx="3988669" cy="494559"/>
            </a:xfrm>
            <a:prstGeom prst="rect">
              <a:avLst/>
            </a:prstGeom>
            <a:noFill/>
          </p:spPr>
          <p:txBody>
            <a:bodyPr wrap="square" lIns="0" tIns="0" rIns="0" bIns="0" anchor="ctr">
              <a:spAutoFit/>
            </a:bodyPr>
            <a:lstStyle>
              <a:defPPr>
                <a:defRPr lang="en-US"/>
              </a:defPPr>
              <a:lvl1pPr defTabSz="914225">
                <a:spcAft>
                  <a:spcPts val="600"/>
                </a:spcAft>
                <a:defRPr sz="1000">
                  <a:cs typeface="Segoe UI" panose="020B0502040204020203" pitchFamily="34" charset="0"/>
                </a:defRPr>
              </a:lvl1p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Operations teams gains an intelligent assistant that optimizes workflows, automates repetitive tasks, and maintains the highest standards of process excellence.</a:t>
              </a:r>
            </a:p>
          </p:txBody>
        </p:sp>
      </p:grpSp>
      <p:sp>
        <p:nvSpPr>
          <p:cNvPr id="76" name="Graphic 13" descr="Icon of a chart made of vertical lines with a line tracing the top of each, turning into an arrow pointing up">
            <a:extLst>
              <a:ext uri="{FF2B5EF4-FFF2-40B4-BE49-F238E27FC236}">
                <a16:creationId xmlns:a16="http://schemas.microsoft.com/office/drawing/2014/main" id="{668EB595-AAE3-EB5B-485A-B488948D5F0A}"/>
              </a:ext>
            </a:extLst>
          </p:cNvPr>
          <p:cNvSpPr>
            <a:spLocks noChangeAspect="1"/>
          </p:cNvSpPr>
          <p:nvPr/>
        </p:nvSpPr>
        <p:spPr>
          <a:xfrm>
            <a:off x="-504906" y="6243353"/>
            <a:ext cx="182880" cy="192501"/>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124" descr="Employee retention icon">
            <a:extLst>
              <a:ext uri="{FF2B5EF4-FFF2-40B4-BE49-F238E27FC236}">
                <a16:creationId xmlns:a16="http://schemas.microsoft.com/office/drawing/2014/main" id="{CE1B6986-E5D7-E5A4-C006-859368D5BF1E}"/>
              </a:ext>
            </a:extLst>
          </p:cNvPr>
          <p:cNvSpPr/>
          <p:nvPr/>
        </p:nvSpPr>
        <p:spPr>
          <a:xfrm>
            <a:off x="6269143" y="3482127"/>
            <a:ext cx="190500" cy="190500"/>
          </a:xfrm>
          <a:custGeom>
            <a:avLst/>
            <a:gdLst>
              <a:gd name="connsiteX0" fmla="*/ 53644 w 190500"/>
              <a:gd name="connsiteY0" fmla="*/ 109537 h 190500"/>
              <a:gd name="connsiteX1" fmla="*/ 95249 w 190500"/>
              <a:gd name="connsiteY1" fmla="*/ 142875 h 190500"/>
              <a:gd name="connsiteX2" fmla="*/ 136855 w 190500"/>
              <a:gd name="connsiteY2" fmla="*/ 109537 h 190500"/>
              <a:gd name="connsiteX3" fmla="*/ 45243 w 190500"/>
              <a:gd name="connsiteY3" fmla="*/ 95250 h 190500"/>
              <a:gd name="connsiteX4" fmla="*/ 145256 w 190500"/>
              <a:gd name="connsiteY4" fmla="*/ 95250 h 190500"/>
              <a:gd name="connsiteX5" fmla="*/ 145914 w 190500"/>
              <a:gd name="connsiteY5" fmla="*/ 95279 h 190500"/>
              <a:gd name="connsiteX6" fmla="*/ 152380 w 190500"/>
              <a:gd name="connsiteY6" fmla="*/ 103041 h 190500"/>
              <a:gd name="connsiteX7" fmla="*/ 95249 w 190500"/>
              <a:gd name="connsiteY7" fmla="*/ 157162 h 190500"/>
              <a:gd name="connsiteX8" fmla="*/ 38118 w 190500"/>
              <a:gd name="connsiteY8" fmla="*/ 103041 h 190500"/>
              <a:gd name="connsiteX9" fmla="*/ 38089 w 190500"/>
              <a:gd name="connsiteY9" fmla="*/ 102383 h 190500"/>
              <a:gd name="connsiteX10" fmla="*/ 45243 w 190500"/>
              <a:gd name="connsiteY10" fmla="*/ 95250 h 190500"/>
              <a:gd name="connsiteX11" fmla="*/ 126206 w 190500"/>
              <a:gd name="connsiteY11" fmla="*/ 50006 h 190500"/>
              <a:gd name="connsiteX12" fmla="*/ 147561 w 190500"/>
              <a:gd name="connsiteY12" fmla="*/ 68008 h 190500"/>
              <a:gd name="connsiteX13" fmla="*/ 141541 w 190500"/>
              <a:gd name="connsiteY13" fmla="*/ 76124 h 190500"/>
              <a:gd name="connsiteX14" fmla="*/ 133426 w 190500"/>
              <a:gd name="connsiteY14" fmla="*/ 70104 h 190500"/>
              <a:gd name="connsiteX15" fmla="*/ 126206 w 190500"/>
              <a:gd name="connsiteY15" fmla="*/ 64294 h 190500"/>
              <a:gd name="connsiteX16" fmla="*/ 118986 w 190500"/>
              <a:gd name="connsiteY16" fmla="*/ 70104 h 190500"/>
              <a:gd name="connsiteX17" fmla="*/ 110870 w 190500"/>
              <a:gd name="connsiteY17" fmla="*/ 76124 h 190500"/>
              <a:gd name="connsiteX18" fmla="*/ 104851 w 190500"/>
              <a:gd name="connsiteY18" fmla="*/ 68008 h 190500"/>
              <a:gd name="connsiteX19" fmla="*/ 126206 w 190500"/>
              <a:gd name="connsiteY19" fmla="*/ 50006 h 190500"/>
              <a:gd name="connsiteX20" fmla="*/ 64293 w 190500"/>
              <a:gd name="connsiteY20" fmla="*/ 50006 h 190500"/>
              <a:gd name="connsiteX21" fmla="*/ 85648 w 190500"/>
              <a:gd name="connsiteY21" fmla="*/ 68008 h 190500"/>
              <a:gd name="connsiteX22" fmla="*/ 79628 w 190500"/>
              <a:gd name="connsiteY22" fmla="*/ 76124 h 190500"/>
              <a:gd name="connsiteX23" fmla="*/ 71513 w 190500"/>
              <a:gd name="connsiteY23" fmla="*/ 70104 h 190500"/>
              <a:gd name="connsiteX24" fmla="*/ 64293 w 190500"/>
              <a:gd name="connsiteY24" fmla="*/ 64294 h 190500"/>
              <a:gd name="connsiteX25" fmla="*/ 57073 w 190500"/>
              <a:gd name="connsiteY25" fmla="*/ 70104 h 190500"/>
              <a:gd name="connsiteX26" fmla="*/ 48958 w 190500"/>
              <a:gd name="connsiteY26" fmla="*/ 76124 h 190500"/>
              <a:gd name="connsiteX27" fmla="*/ 42938 w 190500"/>
              <a:gd name="connsiteY27" fmla="*/ 68008 h 190500"/>
              <a:gd name="connsiteX28" fmla="*/ 64293 w 190500"/>
              <a:gd name="connsiteY28" fmla="*/ 50006 h 190500"/>
              <a:gd name="connsiteX29" fmla="*/ 95250 w 190500"/>
              <a:gd name="connsiteY29" fmla="*/ 14288 h 190500"/>
              <a:gd name="connsiteX30" fmla="*/ 14288 w 190500"/>
              <a:gd name="connsiteY30" fmla="*/ 95250 h 190500"/>
              <a:gd name="connsiteX31" fmla="*/ 95250 w 190500"/>
              <a:gd name="connsiteY31" fmla="*/ 176213 h 190500"/>
              <a:gd name="connsiteX32" fmla="*/ 176213 w 190500"/>
              <a:gd name="connsiteY32" fmla="*/ 95250 h 190500"/>
              <a:gd name="connsiteX33" fmla="*/ 95250 w 190500"/>
              <a:gd name="connsiteY33" fmla="*/ 14288 h 190500"/>
              <a:gd name="connsiteX34" fmla="*/ 95250 w 190500"/>
              <a:gd name="connsiteY34" fmla="*/ 0 h 190500"/>
              <a:gd name="connsiteX35" fmla="*/ 190500 w 190500"/>
              <a:gd name="connsiteY35" fmla="*/ 95250 h 190500"/>
              <a:gd name="connsiteX36" fmla="*/ 95250 w 190500"/>
              <a:gd name="connsiteY36" fmla="*/ 190500 h 190500"/>
              <a:gd name="connsiteX37" fmla="*/ 0 w 190500"/>
              <a:gd name="connsiteY37" fmla="*/ 95250 h 190500"/>
              <a:gd name="connsiteX38" fmla="*/ 95250 w 190500"/>
              <a:gd name="connsiteY3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500" h="190500">
                <a:moveTo>
                  <a:pt x="53644" y="109537"/>
                </a:moveTo>
                <a:cubicBezTo>
                  <a:pt x="58378" y="128778"/>
                  <a:pt x="73751" y="142875"/>
                  <a:pt x="95249" y="142875"/>
                </a:cubicBezTo>
                <a:cubicBezTo>
                  <a:pt x="116757" y="142875"/>
                  <a:pt x="132130" y="128778"/>
                  <a:pt x="136855" y="109537"/>
                </a:cubicBezTo>
                <a:close/>
                <a:moveTo>
                  <a:pt x="45243" y="95250"/>
                </a:moveTo>
                <a:lnTo>
                  <a:pt x="145256" y="95250"/>
                </a:lnTo>
                <a:cubicBezTo>
                  <a:pt x="145476" y="95250"/>
                  <a:pt x="145695" y="95259"/>
                  <a:pt x="145914" y="95279"/>
                </a:cubicBezTo>
                <a:cubicBezTo>
                  <a:pt x="149843" y="95636"/>
                  <a:pt x="152738" y="99112"/>
                  <a:pt x="152380" y="103041"/>
                </a:cubicBezTo>
                <a:cubicBezTo>
                  <a:pt x="149704" y="132321"/>
                  <a:pt x="128092" y="157162"/>
                  <a:pt x="95249" y="157162"/>
                </a:cubicBezTo>
                <a:cubicBezTo>
                  <a:pt x="62407" y="157162"/>
                  <a:pt x="40785" y="132321"/>
                  <a:pt x="38118" y="103041"/>
                </a:cubicBezTo>
                <a:cubicBezTo>
                  <a:pt x="38099" y="102822"/>
                  <a:pt x="38089" y="102603"/>
                  <a:pt x="38089" y="102383"/>
                </a:cubicBezTo>
                <a:cubicBezTo>
                  <a:pt x="38095" y="98438"/>
                  <a:pt x="41298" y="95244"/>
                  <a:pt x="45243" y="95250"/>
                </a:cubicBezTo>
                <a:close/>
                <a:moveTo>
                  <a:pt x="126206" y="50006"/>
                </a:moveTo>
                <a:cubicBezTo>
                  <a:pt x="136864" y="50006"/>
                  <a:pt x="146018" y="57626"/>
                  <a:pt x="147561" y="68008"/>
                </a:cubicBezTo>
                <a:cubicBezTo>
                  <a:pt x="148140" y="71912"/>
                  <a:pt x="145444" y="75545"/>
                  <a:pt x="141541" y="76124"/>
                </a:cubicBezTo>
                <a:cubicBezTo>
                  <a:pt x="137638" y="76703"/>
                  <a:pt x="134005" y="74007"/>
                  <a:pt x="133426" y="70104"/>
                </a:cubicBezTo>
                <a:cubicBezTo>
                  <a:pt x="132968" y="67027"/>
                  <a:pt x="130092" y="64294"/>
                  <a:pt x="126206" y="64294"/>
                </a:cubicBezTo>
                <a:cubicBezTo>
                  <a:pt x="122319" y="64294"/>
                  <a:pt x="119443" y="67027"/>
                  <a:pt x="118986" y="70104"/>
                </a:cubicBezTo>
                <a:cubicBezTo>
                  <a:pt x="118407" y="74007"/>
                  <a:pt x="114774" y="76703"/>
                  <a:pt x="110870" y="76124"/>
                </a:cubicBezTo>
                <a:cubicBezTo>
                  <a:pt x="106967" y="75545"/>
                  <a:pt x="104271" y="71912"/>
                  <a:pt x="104851" y="68008"/>
                </a:cubicBezTo>
                <a:cubicBezTo>
                  <a:pt x="106394" y="57626"/>
                  <a:pt x="115547" y="50006"/>
                  <a:pt x="126206" y="50006"/>
                </a:cubicBezTo>
                <a:close/>
                <a:moveTo>
                  <a:pt x="64293" y="50006"/>
                </a:moveTo>
                <a:cubicBezTo>
                  <a:pt x="74952" y="50006"/>
                  <a:pt x="84115" y="57626"/>
                  <a:pt x="85648" y="68008"/>
                </a:cubicBezTo>
                <a:cubicBezTo>
                  <a:pt x="86227" y="71912"/>
                  <a:pt x="83532" y="75545"/>
                  <a:pt x="79628" y="76124"/>
                </a:cubicBezTo>
                <a:cubicBezTo>
                  <a:pt x="75725" y="76703"/>
                  <a:pt x="72092" y="74007"/>
                  <a:pt x="71513" y="70104"/>
                </a:cubicBezTo>
                <a:cubicBezTo>
                  <a:pt x="71056" y="67027"/>
                  <a:pt x="68189" y="64294"/>
                  <a:pt x="64293" y="64294"/>
                </a:cubicBezTo>
                <a:cubicBezTo>
                  <a:pt x="60407" y="64294"/>
                  <a:pt x="57530" y="67027"/>
                  <a:pt x="57073" y="70104"/>
                </a:cubicBezTo>
                <a:cubicBezTo>
                  <a:pt x="56495" y="74007"/>
                  <a:pt x="52861" y="76703"/>
                  <a:pt x="48958" y="76124"/>
                </a:cubicBezTo>
                <a:cubicBezTo>
                  <a:pt x="45055" y="75545"/>
                  <a:pt x="42359" y="71912"/>
                  <a:pt x="42938" y="68008"/>
                </a:cubicBezTo>
                <a:cubicBezTo>
                  <a:pt x="44481" y="57626"/>
                  <a:pt x="53635" y="50006"/>
                  <a:pt x="64293" y="50006"/>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87" name="Freeform: Shape 124" descr="Employee retention icon">
            <a:extLst>
              <a:ext uri="{FF2B5EF4-FFF2-40B4-BE49-F238E27FC236}">
                <a16:creationId xmlns:a16="http://schemas.microsoft.com/office/drawing/2014/main" id="{0E589EDB-0FF4-5314-3726-F3CF25D94620}"/>
              </a:ext>
            </a:extLst>
          </p:cNvPr>
          <p:cNvSpPr/>
          <p:nvPr/>
        </p:nvSpPr>
        <p:spPr>
          <a:xfrm>
            <a:off x="6262867" y="4338956"/>
            <a:ext cx="190500" cy="190500"/>
          </a:xfrm>
          <a:custGeom>
            <a:avLst/>
            <a:gdLst>
              <a:gd name="connsiteX0" fmla="*/ 53644 w 190500"/>
              <a:gd name="connsiteY0" fmla="*/ 109537 h 190500"/>
              <a:gd name="connsiteX1" fmla="*/ 95249 w 190500"/>
              <a:gd name="connsiteY1" fmla="*/ 142875 h 190500"/>
              <a:gd name="connsiteX2" fmla="*/ 136855 w 190500"/>
              <a:gd name="connsiteY2" fmla="*/ 109537 h 190500"/>
              <a:gd name="connsiteX3" fmla="*/ 45243 w 190500"/>
              <a:gd name="connsiteY3" fmla="*/ 95250 h 190500"/>
              <a:gd name="connsiteX4" fmla="*/ 145256 w 190500"/>
              <a:gd name="connsiteY4" fmla="*/ 95250 h 190500"/>
              <a:gd name="connsiteX5" fmla="*/ 145914 w 190500"/>
              <a:gd name="connsiteY5" fmla="*/ 95279 h 190500"/>
              <a:gd name="connsiteX6" fmla="*/ 152380 w 190500"/>
              <a:gd name="connsiteY6" fmla="*/ 103041 h 190500"/>
              <a:gd name="connsiteX7" fmla="*/ 95249 w 190500"/>
              <a:gd name="connsiteY7" fmla="*/ 157162 h 190500"/>
              <a:gd name="connsiteX8" fmla="*/ 38118 w 190500"/>
              <a:gd name="connsiteY8" fmla="*/ 103041 h 190500"/>
              <a:gd name="connsiteX9" fmla="*/ 38089 w 190500"/>
              <a:gd name="connsiteY9" fmla="*/ 102383 h 190500"/>
              <a:gd name="connsiteX10" fmla="*/ 45243 w 190500"/>
              <a:gd name="connsiteY10" fmla="*/ 95250 h 190500"/>
              <a:gd name="connsiteX11" fmla="*/ 126206 w 190500"/>
              <a:gd name="connsiteY11" fmla="*/ 50006 h 190500"/>
              <a:gd name="connsiteX12" fmla="*/ 147561 w 190500"/>
              <a:gd name="connsiteY12" fmla="*/ 68008 h 190500"/>
              <a:gd name="connsiteX13" fmla="*/ 141541 w 190500"/>
              <a:gd name="connsiteY13" fmla="*/ 76124 h 190500"/>
              <a:gd name="connsiteX14" fmla="*/ 133426 w 190500"/>
              <a:gd name="connsiteY14" fmla="*/ 70104 h 190500"/>
              <a:gd name="connsiteX15" fmla="*/ 126206 w 190500"/>
              <a:gd name="connsiteY15" fmla="*/ 64294 h 190500"/>
              <a:gd name="connsiteX16" fmla="*/ 118986 w 190500"/>
              <a:gd name="connsiteY16" fmla="*/ 70104 h 190500"/>
              <a:gd name="connsiteX17" fmla="*/ 110870 w 190500"/>
              <a:gd name="connsiteY17" fmla="*/ 76124 h 190500"/>
              <a:gd name="connsiteX18" fmla="*/ 104851 w 190500"/>
              <a:gd name="connsiteY18" fmla="*/ 68008 h 190500"/>
              <a:gd name="connsiteX19" fmla="*/ 126206 w 190500"/>
              <a:gd name="connsiteY19" fmla="*/ 50006 h 190500"/>
              <a:gd name="connsiteX20" fmla="*/ 64293 w 190500"/>
              <a:gd name="connsiteY20" fmla="*/ 50006 h 190500"/>
              <a:gd name="connsiteX21" fmla="*/ 85648 w 190500"/>
              <a:gd name="connsiteY21" fmla="*/ 68008 h 190500"/>
              <a:gd name="connsiteX22" fmla="*/ 79628 w 190500"/>
              <a:gd name="connsiteY22" fmla="*/ 76124 h 190500"/>
              <a:gd name="connsiteX23" fmla="*/ 71513 w 190500"/>
              <a:gd name="connsiteY23" fmla="*/ 70104 h 190500"/>
              <a:gd name="connsiteX24" fmla="*/ 64293 w 190500"/>
              <a:gd name="connsiteY24" fmla="*/ 64294 h 190500"/>
              <a:gd name="connsiteX25" fmla="*/ 57073 w 190500"/>
              <a:gd name="connsiteY25" fmla="*/ 70104 h 190500"/>
              <a:gd name="connsiteX26" fmla="*/ 48958 w 190500"/>
              <a:gd name="connsiteY26" fmla="*/ 76124 h 190500"/>
              <a:gd name="connsiteX27" fmla="*/ 42938 w 190500"/>
              <a:gd name="connsiteY27" fmla="*/ 68008 h 190500"/>
              <a:gd name="connsiteX28" fmla="*/ 64293 w 190500"/>
              <a:gd name="connsiteY28" fmla="*/ 50006 h 190500"/>
              <a:gd name="connsiteX29" fmla="*/ 95250 w 190500"/>
              <a:gd name="connsiteY29" fmla="*/ 14288 h 190500"/>
              <a:gd name="connsiteX30" fmla="*/ 14288 w 190500"/>
              <a:gd name="connsiteY30" fmla="*/ 95250 h 190500"/>
              <a:gd name="connsiteX31" fmla="*/ 95250 w 190500"/>
              <a:gd name="connsiteY31" fmla="*/ 176213 h 190500"/>
              <a:gd name="connsiteX32" fmla="*/ 176213 w 190500"/>
              <a:gd name="connsiteY32" fmla="*/ 95250 h 190500"/>
              <a:gd name="connsiteX33" fmla="*/ 95250 w 190500"/>
              <a:gd name="connsiteY33" fmla="*/ 14288 h 190500"/>
              <a:gd name="connsiteX34" fmla="*/ 95250 w 190500"/>
              <a:gd name="connsiteY34" fmla="*/ 0 h 190500"/>
              <a:gd name="connsiteX35" fmla="*/ 190500 w 190500"/>
              <a:gd name="connsiteY35" fmla="*/ 95250 h 190500"/>
              <a:gd name="connsiteX36" fmla="*/ 95250 w 190500"/>
              <a:gd name="connsiteY36" fmla="*/ 190500 h 190500"/>
              <a:gd name="connsiteX37" fmla="*/ 0 w 190500"/>
              <a:gd name="connsiteY37" fmla="*/ 95250 h 190500"/>
              <a:gd name="connsiteX38" fmla="*/ 95250 w 190500"/>
              <a:gd name="connsiteY3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500" h="190500">
                <a:moveTo>
                  <a:pt x="53644" y="109537"/>
                </a:moveTo>
                <a:cubicBezTo>
                  <a:pt x="58378" y="128778"/>
                  <a:pt x="73751" y="142875"/>
                  <a:pt x="95249" y="142875"/>
                </a:cubicBezTo>
                <a:cubicBezTo>
                  <a:pt x="116757" y="142875"/>
                  <a:pt x="132130" y="128778"/>
                  <a:pt x="136855" y="109537"/>
                </a:cubicBezTo>
                <a:close/>
                <a:moveTo>
                  <a:pt x="45243" y="95250"/>
                </a:moveTo>
                <a:lnTo>
                  <a:pt x="145256" y="95250"/>
                </a:lnTo>
                <a:cubicBezTo>
                  <a:pt x="145476" y="95250"/>
                  <a:pt x="145695" y="95259"/>
                  <a:pt x="145914" y="95279"/>
                </a:cubicBezTo>
                <a:cubicBezTo>
                  <a:pt x="149843" y="95636"/>
                  <a:pt x="152738" y="99112"/>
                  <a:pt x="152380" y="103041"/>
                </a:cubicBezTo>
                <a:cubicBezTo>
                  <a:pt x="149704" y="132321"/>
                  <a:pt x="128092" y="157162"/>
                  <a:pt x="95249" y="157162"/>
                </a:cubicBezTo>
                <a:cubicBezTo>
                  <a:pt x="62407" y="157162"/>
                  <a:pt x="40785" y="132321"/>
                  <a:pt x="38118" y="103041"/>
                </a:cubicBezTo>
                <a:cubicBezTo>
                  <a:pt x="38099" y="102822"/>
                  <a:pt x="38089" y="102603"/>
                  <a:pt x="38089" y="102383"/>
                </a:cubicBezTo>
                <a:cubicBezTo>
                  <a:pt x="38095" y="98438"/>
                  <a:pt x="41298" y="95244"/>
                  <a:pt x="45243" y="95250"/>
                </a:cubicBezTo>
                <a:close/>
                <a:moveTo>
                  <a:pt x="126206" y="50006"/>
                </a:moveTo>
                <a:cubicBezTo>
                  <a:pt x="136864" y="50006"/>
                  <a:pt x="146018" y="57626"/>
                  <a:pt x="147561" y="68008"/>
                </a:cubicBezTo>
                <a:cubicBezTo>
                  <a:pt x="148140" y="71912"/>
                  <a:pt x="145444" y="75545"/>
                  <a:pt x="141541" y="76124"/>
                </a:cubicBezTo>
                <a:cubicBezTo>
                  <a:pt x="137638" y="76703"/>
                  <a:pt x="134005" y="74007"/>
                  <a:pt x="133426" y="70104"/>
                </a:cubicBezTo>
                <a:cubicBezTo>
                  <a:pt x="132968" y="67027"/>
                  <a:pt x="130092" y="64294"/>
                  <a:pt x="126206" y="64294"/>
                </a:cubicBezTo>
                <a:cubicBezTo>
                  <a:pt x="122319" y="64294"/>
                  <a:pt x="119443" y="67027"/>
                  <a:pt x="118986" y="70104"/>
                </a:cubicBezTo>
                <a:cubicBezTo>
                  <a:pt x="118407" y="74007"/>
                  <a:pt x="114774" y="76703"/>
                  <a:pt x="110870" y="76124"/>
                </a:cubicBezTo>
                <a:cubicBezTo>
                  <a:pt x="106967" y="75545"/>
                  <a:pt x="104271" y="71912"/>
                  <a:pt x="104851" y="68008"/>
                </a:cubicBezTo>
                <a:cubicBezTo>
                  <a:pt x="106394" y="57626"/>
                  <a:pt x="115547" y="50006"/>
                  <a:pt x="126206" y="50006"/>
                </a:cubicBezTo>
                <a:close/>
                <a:moveTo>
                  <a:pt x="64293" y="50006"/>
                </a:moveTo>
                <a:cubicBezTo>
                  <a:pt x="74952" y="50006"/>
                  <a:pt x="84115" y="57626"/>
                  <a:pt x="85648" y="68008"/>
                </a:cubicBezTo>
                <a:cubicBezTo>
                  <a:pt x="86227" y="71912"/>
                  <a:pt x="83532" y="75545"/>
                  <a:pt x="79628" y="76124"/>
                </a:cubicBezTo>
                <a:cubicBezTo>
                  <a:pt x="75725" y="76703"/>
                  <a:pt x="72092" y="74007"/>
                  <a:pt x="71513" y="70104"/>
                </a:cubicBezTo>
                <a:cubicBezTo>
                  <a:pt x="71056" y="67027"/>
                  <a:pt x="68189" y="64294"/>
                  <a:pt x="64293" y="64294"/>
                </a:cubicBezTo>
                <a:cubicBezTo>
                  <a:pt x="60407" y="64294"/>
                  <a:pt x="57530" y="67027"/>
                  <a:pt x="57073" y="70104"/>
                </a:cubicBezTo>
                <a:cubicBezTo>
                  <a:pt x="56495" y="74007"/>
                  <a:pt x="52861" y="76703"/>
                  <a:pt x="48958" y="76124"/>
                </a:cubicBezTo>
                <a:cubicBezTo>
                  <a:pt x="45055" y="75545"/>
                  <a:pt x="42359" y="71912"/>
                  <a:pt x="42938" y="68008"/>
                </a:cubicBezTo>
                <a:cubicBezTo>
                  <a:pt x="44481" y="57626"/>
                  <a:pt x="53635" y="50006"/>
                  <a:pt x="64293" y="50006"/>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88" name="Graphic 47" descr="Icon of a piggy bank ">
            <a:extLst>
              <a:ext uri="{FF2B5EF4-FFF2-40B4-BE49-F238E27FC236}">
                <a16:creationId xmlns:a16="http://schemas.microsoft.com/office/drawing/2014/main" id="{3F1234C0-4639-2C31-D1A0-8494B8E2597B}"/>
              </a:ext>
            </a:extLst>
          </p:cNvPr>
          <p:cNvSpPr>
            <a:spLocks noChangeAspect="1"/>
          </p:cNvSpPr>
          <p:nvPr/>
        </p:nvSpPr>
        <p:spPr>
          <a:xfrm>
            <a:off x="6258471" y="5169536"/>
            <a:ext cx="200060" cy="193432"/>
          </a:xfrm>
          <a:custGeom>
            <a:avLst/>
            <a:gdLst>
              <a:gd name="connsiteX0" fmla="*/ 150403 w 372234"/>
              <a:gd name="connsiteY0" fmla="*/ 26554 h 359903"/>
              <a:gd name="connsiteX1" fmla="*/ 177466 w 372234"/>
              <a:gd name="connsiteY1" fmla="*/ 38837 h 359903"/>
              <a:gd name="connsiteX2" fmla="*/ 168732 w 372234"/>
              <a:gd name="connsiteY2" fmla="*/ 65624 h 359903"/>
              <a:gd name="connsiteX3" fmla="*/ 134547 w 372234"/>
              <a:gd name="connsiteY3" fmla="*/ 49532 h 359903"/>
              <a:gd name="connsiteX4" fmla="*/ 120976 w 372234"/>
              <a:gd name="connsiteY4" fmla="*/ 39162 h 359903"/>
              <a:gd name="connsiteX5" fmla="*/ 120976 w 372234"/>
              <a:gd name="connsiteY5" fmla="*/ 80727 h 359903"/>
              <a:gd name="connsiteX6" fmla="*/ 112224 w 372234"/>
              <a:gd name="connsiteY6" fmla="*/ 93679 h 359903"/>
              <a:gd name="connsiteX7" fmla="*/ 112108 w 372234"/>
              <a:gd name="connsiteY7" fmla="*/ 93727 h 359903"/>
              <a:gd name="connsiteX8" fmla="*/ 111522 w 372234"/>
              <a:gd name="connsiteY8" fmla="*/ 93976 h 359903"/>
              <a:gd name="connsiteX9" fmla="*/ 109035 w 372234"/>
              <a:gd name="connsiteY9" fmla="*/ 95103 h 359903"/>
              <a:gd name="connsiteX10" fmla="*/ 99984 w 372234"/>
              <a:gd name="connsiteY10" fmla="*/ 99827 h 359903"/>
              <a:gd name="connsiteX11" fmla="*/ 75011 w 372234"/>
              <a:gd name="connsiteY11" fmla="*/ 118515 h 359903"/>
              <a:gd name="connsiteX12" fmla="*/ 58428 w 372234"/>
              <a:gd name="connsiteY12" fmla="*/ 147096 h 359903"/>
              <a:gd name="connsiteX13" fmla="*/ 31400 w 372234"/>
              <a:gd name="connsiteY13" fmla="*/ 171071 h 359903"/>
              <a:gd name="connsiteX14" fmla="*/ 27918 w 372234"/>
              <a:gd name="connsiteY14" fmla="*/ 175183 h 359903"/>
              <a:gd name="connsiteX15" fmla="*/ 27918 w 372234"/>
              <a:gd name="connsiteY15" fmla="*/ 207807 h 359903"/>
              <a:gd name="connsiteX16" fmla="*/ 33181 w 372234"/>
              <a:gd name="connsiteY16" fmla="*/ 214021 h 359903"/>
              <a:gd name="connsiteX17" fmla="*/ 59085 w 372234"/>
              <a:gd name="connsiteY17" fmla="*/ 232745 h 359903"/>
              <a:gd name="connsiteX18" fmla="*/ 84317 w 372234"/>
              <a:gd name="connsiteY18" fmla="*/ 266279 h 359903"/>
              <a:gd name="connsiteX19" fmla="*/ 113807 w 372234"/>
              <a:gd name="connsiteY19" fmla="*/ 285613 h 359903"/>
              <a:gd name="connsiteX20" fmla="*/ 124606 w 372234"/>
              <a:gd name="connsiteY20" fmla="*/ 289427 h 359903"/>
              <a:gd name="connsiteX21" fmla="*/ 127546 w 372234"/>
              <a:gd name="connsiteY21" fmla="*/ 290197 h 359903"/>
              <a:gd name="connsiteX22" fmla="*/ 128214 w 372234"/>
              <a:gd name="connsiteY22" fmla="*/ 290348 h 359903"/>
              <a:gd name="connsiteX23" fmla="*/ 128304 w 372234"/>
              <a:gd name="connsiteY23" fmla="*/ 290369 h 359903"/>
              <a:gd name="connsiteX24" fmla="*/ 128324 w 372234"/>
              <a:gd name="connsiteY24" fmla="*/ 290372 h 359903"/>
              <a:gd name="connsiteX25" fmla="*/ 139588 w 372234"/>
              <a:gd name="connsiteY25" fmla="*/ 304069 h 359903"/>
              <a:gd name="connsiteX26" fmla="*/ 139588 w 372234"/>
              <a:gd name="connsiteY26" fmla="*/ 327333 h 359903"/>
              <a:gd name="connsiteX27" fmla="*/ 144241 w 372234"/>
              <a:gd name="connsiteY27" fmla="*/ 331986 h 359903"/>
              <a:gd name="connsiteX28" fmla="*/ 167505 w 372234"/>
              <a:gd name="connsiteY28" fmla="*/ 331986 h 359903"/>
              <a:gd name="connsiteX29" fmla="*/ 195423 w 372234"/>
              <a:gd name="connsiteY29" fmla="*/ 304069 h 359903"/>
              <a:gd name="connsiteX30" fmla="*/ 232646 w 372234"/>
              <a:gd name="connsiteY30" fmla="*/ 304069 h 359903"/>
              <a:gd name="connsiteX31" fmla="*/ 260564 w 372234"/>
              <a:gd name="connsiteY31" fmla="*/ 331986 h 359903"/>
              <a:gd name="connsiteX32" fmla="*/ 283829 w 372234"/>
              <a:gd name="connsiteY32" fmla="*/ 331986 h 359903"/>
              <a:gd name="connsiteX33" fmla="*/ 288481 w 372234"/>
              <a:gd name="connsiteY33" fmla="*/ 327333 h 359903"/>
              <a:gd name="connsiteX34" fmla="*/ 288481 w 372234"/>
              <a:gd name="connsiteY34" fmla="*/ 285457 h 359903"/>
              <a:gd name="connsiteX35" fmla="*/ 296146 w 372234"/>
              <a:gd name="connsiteY35" fmla="*/ 272996 h 359903"/>
              <a:gd name="connsiteX36" fmla="*/ 296393 w 372234"/>
              <a:gd name="connsiteY36" fmla="*/ 272864 h 359903"/>
              <a:gd name="connsiteX37" fmla="*/ 297700 w 372234"/>
              <a:gd name="connsiteY37" fmla="*/ 272116 h 359903"/>
              <a:gd name="connsiteX38" fmla="*/ 302991 w 372234"/>
              <a:gd name="connsiteY38" fmla="*/ 268615 h 359903"/>
              <a:gd name="connsiteX39" fmla="*/ 319760 w 372234"/>
              <a:gd name="connsiteY39" fmla="*/ 253108 h 359903"/>
              <a:gd name="connsiteX40" fmla="*/ 344317 w 372234"/>
              <a:gd name="connsiteY40" fmla="*/ 183093 h 359903"/>
              <a:gd name="connsiteX41" fmla="*/ 334849 w 372234"/>
              <a:gd name="connsiteY41" fmla="*/ 136794 h 359903"/>
              <a:gd name="connsiteX42" fmla="*/ 349703 w 372234"/>
              <a:gd name="connsiteY42" fmla="*/ 107463 h 359903"/>
              <a:gd name="connsiteX43" fmla="*/ 354949 w 372234"/>
              <a:gd name="connsiteY43" fmla="*/ 115343 h 359903"/>
              <a:gd name="connsiteX44" fmla="*/ 372234 w 372234"/>
              <a:gd name="connsiteY44" fmla="*/ 183093 h 359903"/>
              <a:gd name="connsiteX45" fmla="*/ 340955 w 372234"/>
              <a:gd name="connsiteY45" fmla="*/ 271277 h 359903"/>
              <a:gd name="connsiteX46" fmla="*/ 319338 w 372234"/>
              <a:gd name="connsiteY46" fmla="*/ 291247 h 359903"/>
              <a:gd name="connsiteX47" fmla="*/ 316399 w 372234"/>
              <a:gd name="connsiteY47" fmla="*/ 293298 h 359903"/>
              <a:gd name="connsiteX48" fmla="*/ 316399 w 372234"/>
              <a:gd name="connsiteY48" fmla="*/ 327333 h 359903"/>
              <a:gd name="connsiteX49" fmla="*/ 283829 w 372234"/>
              <a:gd name="connsiteY49" fmla="*/ 359904 h 359903"/>
              <a:gd name="connsiteX50" fmla="*/ 260564 w 372234"/>
              <a:gd name="connsiteY50" fmla="*/ 359904 h 359903"/>
              <a:gd name="connsiteX51" fmla="*/ 232646 w 372234"/>
              <a:gd name="connsiteY51" fmla="*/ 331986 h 359903"/>
              <a:gd name="connsiteX52" fmla="*/ 195423 w 372234"/>
              <a:gd name="connsiteY52" fmla="*/ 331986 h 359903"/>
              <a:gd name="connsiteX53" fmla="*/ 167505 w 372234"/>
              <a:gd name="connsiteY53" fmla="*/ 359904 h 359903"/>
              <a:gd name="connsiteX54" fmla="*/ 144241 w 372234"/>
              <a:gd name="connsiteY54" fmla="*/ 359904 h 359903"/>
              <a:gd name="connsiteX55" fmla="*/ 111670 w 372234"/>
              <a:gd name="connsiteY55" fmla="*/ 327333 h 359903"/>
              <a:gd name="connsiteX56" fmla="*/ 111670 w 372234"/>
              <a:gd name="connsiteY56" fmla="*/ 314629 h 359903"/>
              <a:gd name="connsiteX57" fmla="*/ 103029 w 372234"/>
              <a:gd name="connsiteY57" fmla="*/ 311366 h 359903"/>
              <a:gd name="connsiteX58" fmla="*/ 64576 w 372234"/>
              <a:gd name="connsiteY58" fmla="*/ 286021 h 359903"/>
              <a:gd name="connsiteX59" fmla="*/ 34713 w 372234"/>
              <a:gd name="connsiteY59" fmla="*/ 246359 h 359903"/>
              <a:gd name="connsiteX60" fmla="*/ 28591 w 372234"/>
              <a:gd name="connsiteY60" fmla="*/ 241557 h 359903"/>
              <a:gd name="connsiteX61" fmla="*/ 0 w 372234"/>
              <a:gd name="connsiteY61" fmla="*/ 207807 h 359903"/>
              <a:gd name="connsiteX62" fmla="*/ 0 w 372234"/>
              <a:gd name="connsiteY62" fmla="*/ 175183 h 359903"/>
              <a:gd name="connsiteX63" fmla="*/ 26810 w 372234"/>
              <a:gd name="connsiteY63" fmla="*/ 143533 h 359903"/>
              <a:gd name="connsiteX64" fmla="*/ 31947 w 372234"/>
              <a:gd name="connsiteY64" fmla="*/ 138257 h 359903"/>
              <a:gd name="connsiteX65" fmla="*/ 55271 w 372234"/>
              <a:gd name="connsiteY65" fmla="*/ 98775 h 359903"/>
              <a:gd name="connsiteX66" fmla="*/ 86133 w 372234"/>
              <a:gd name="connsiteY66" fmla="*/ 75587 h 359903"/>
              <a:gd name="connsiteX67" fmla="*/ 93059 w 372234"/>
              <a:gd name="connsiteY67" fmla="*/ 71846 h 359903"/>
              <a:gd name="connsiteX68" fmla="*/ 93059 w 372234"/>
              <a:gd name="connsiteY68" fmla="*/ 18772 h 359903"/>
              <a:gd name="connsiteX69" fmla="*/ 125440 w 372234"/>
              <a:gd name="connsiteY69" fmla="*/ 5442 h 359903"/>
              <a:gd name="connsiteX70" fmla="*/ 150403 w 372234"/>
              <a:gd name="connsiteY70" fmla="*/ 26554 h 359903"/>
              <a:gd name="connsiteX71" fmla="*/ 206032 w 372234"/>
              <a:gd name="connsiteY71" fmla="*/ 115122 h 359903"/>
              <a:gd name="connsiteX72" fmla="*/ 187381 w 372234"/>
              <a:gd name="connsiteY72" fmla="*/ 94473 h 359903"/>
              <a:gd name="connsiteX73" fmla="*/ 232068 w 372234"/>
              <a:gd name="connsiteY73" fmla="*/ 11950 h 359903"/>
              <a:gd name="connsiteX74" fmla="*/ 329342 w 372234"/>
              <a:gd name="connsiteY74" fmla="*/ 52232 h 359903"/>
              <a:gd name="connsiteX75" fmla="*/ 302602 w 372234"/>
              <a:gd name="connsiteY75" fmla="*/ 142188 h 359903"/>
              <a:gd name="connsiteX76" fmla="*/ 274813 w 372234"/>
              <a:gd name="connsiteY76" fmla="*/ 143606 h 359903"/>
              <a:gd name="connsiteX77" fmla="*/ 206032 w 372234"/>
              <a:gd name="connsiteY77" fmla="*/ 115122 h 359903"/>
              <a:gd name="connsiteX78" fmla="*/ 287813 w 372234"/>
              <a:gd name="connsiteY78" fmla="*/ 118463 h 359903"/>
              <a:gd name="connsiteX79" fmla="*/ 303550 w 372234"/>
              <a:gd name="connsiteY79" fmla="*/ 62918 h 359903"/>
              <a:gd name="connsiteX80" fmla="*/ 242754 w 372234"/>
              <a:gd name="connsiteY80" fmla="*/ 37742 h 359903"/>
              <a:gd name="connsiteX81" fmla="*/ 214613 w 372234"/>
              <a:gd name="connsiteY81" fmla="*/ 88150 h 359903"/>
              <a:gd name="connsiteX82" fmla="*/ 215012 w 372234"/>
              <a:gd name="connsiteY82" fmla="*/ 88437 h 359903"/>
              <a:gd name="connsiteX83" fmla="*/ 216713 w 372234"/>
              <a:gd name="connsiteY83" fmla="*/ 89329 h 359903"/>
              <a:gd name="connsiteX84" fmla="*/ 285494 w 372234"/>
              <a:gd name="connsiteY84" fmla="*/ 117813 h 359903"/>
              <a:gd name="connsiteX85" fmla="*/ 287329 w 372234"/>
              <a:gd name="connsiteY85" fmla="*/ 118385 h 359903"/>
              <a:gd name="connsiteX86" fmla="*/ 287813 w 372234"/>
              <a:gd name="connsiteY86" fmla="*/ 118463 h 359903"/>
              <a:gd name="connsiteX87" fmla="*/ 130282 w 372234"/>
              <a:gd name="connsiteY87" fmla="*/ 136562 h 359903"/>
              <a:gd name="connsiteX88" fmla="*/ 111670 w 372234"/>
              <a:gd name="connsiteY88" fmla="*/ 155173 h 359903"/>
              <a:gd name="connsiteX89" fmla="*/ 93059 w 372234"/>
              <a:gd name="connsiteY89" fmla="*/ 136562 h 359903"/>
              <a:gd name="connsiteX90" fmla="*/ 111670 w 372234"/>
              <a:gd name="connsiteY90" fmla="*/ 117950 h 359903"/>
              <a:gd name="connsiteX91" fmla="*/ 130282 w 372234"/>
              <a:gd name="connsiteY91" fmla="*/ 136562 h 35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72234" h="359903">
                <a:moveTo>
                  <a:pt x="150403" y="26554"/>
                </a:moveTo>
                <a:cubicBezTo>
                  <a:pt x="160267" y="33362"/>
                  <a:pt x="169696" y="37848"/>
                  <a:pt x="177466" y="38837"/>
                </a:cubicBezTo>
                <a:cubicBezTo>
                  <a:pt x="173230" y="47251"/>
                  <a:pt x="170275" y="56288"/>
                  <a:pt x="168732" y="65624"/>
                </a:cubicBezTo>
                <a:cubicBezTo>
                  <a:pt x="156199" y="62874"/>
                  <a:pt x="144307" y="56267"/>
                  <a:pt x="134547" y="49532"/>
                </a:cubicBezTo>
                <a:cubicBezTo>
                  <a:pt x="129722" y="46202"/>
                  <a:pt x="125154" y="42655"/>
                  <a:pt x="120976" y="39162"/>
                </a:cubicBezTo>
                <a:lnTo>
                  <a:pt x="120976" y="80727"/>
                </a:lnTo>
                <a:cubicBezTo>
                  <a:pt x="120976" y="86427"/>
                  <a:pt x="117511" y="91554"/>
                  <a:pt x="112224" y="93679"/>
                </a:cubicBezTo>
                <a:lnTo>
                  <a:pt x="112108" y="93727"/>
                </a:lnTo>
                <a:cubicBezTo>
                  <a:pt x="111993" y="93775"/>
                  <a:pt x="111795" y="93858"/>
                  <a:pt x="111522" y="93976"/>
                </a:cubicBezTo>
                <a:cubicBezTo>
                  <a:pt x="110975" y="94212"/>
                  <a:pt x="110128" y="94588"/>
                  <a:pt x="109035" y="95103"/>
                </a:cubicBezTo>
                <a:cubicBezTo>
                  <a:pt x="106844" y="96133"/>
                  <a:pt x="103688" y="97710"/>
                  <a:pt x="99984" y="99827"/>
                </a:cubicBezTo>
                <a:cubicBezTo>
                  <a:pt x="92502" y="104102"/>
                  <a:pt x="83155" y="110371"/>
                  <a:pt x="75011" y="118515"/>
                </a:cubicBezTo>
                <a:cubicBezTo>
                  <a:pt x="66571" y="126956"/>
                  <a:pt x="61367" y="138292"/>
                  <a:pt x="58428" y="147096"/>
                </a:cubicBezTo>
                <a:cubicBezTo>
                  <a:pt x="54659" y="158387"/>
                  <a:pt x="45062" y="168795"/>
                  <a:pt x="31400" y="171071"/>
                </a:cubicBezTo>
                <a:cubicBezTo>
                  <a:pt x="29390" y="171406"/>
                  <a:pt x="27918" y="173145"/>
                  <a:pt x="27918" y="175183"/>
                </a:cubicBezTo>
                <a:lnTo>
                  <a:pt x="27918" y="207807"/>
                </a:lnTo>
                <a:cubicBezTo>
                  <a:pt x="27918" y="210887"/>
                  <a:pt x="30144" y="213515"/>
                  <a:pt x="33181" y="214021"/>
                </a:cubicBezTo>
                <a:cubicBezTo>
                  <a:pt x="44793" y="215955"/>
                  <a:pt x="53941" y="223536"/>
                  <a:pt x="59085" y="232745"/>
                </a:cubicBezTo>
                <a:cubicBezTo>
                  <a:pt x="63764" y="241120"/>
                  <a:pt x="72081" y="254044"/>
                  <a:pt x="84317" y="266279"/>
                </a:cubicBezTo>
                <a:cubicBezTo>
                  <a:pt x="93825" y="275788"/>
                  <a:pt x="104897" y="281883"/>
                  <a:pt x="113807" y="285613"/>
                </a:cubicBezTo>
                <a:cubicBezTo>
                  <a:pt x="118223" y="287461"/>
                  <a:pt x="121996" y="288680"/>
                  <a:pt x="124606" y="289427"/>
                </a:cubicBezTo>
                <a:cubicBezTo>
                  <a:pt x="125908" y="289797"/>
                  <a:pt x="126910" y="290048"/>
                  <a:pt x="127546" y="290197"/>
                </a:cubicBezTo>
                <a:cubicBezTo>
                  <a:pt x="127864" y="290272"/>
                  <a:pt x="128089" y="290322"/>
                  <a:pt x="128214" y="290348"/>
                </a:cubicBezTo>
                <a:lnTo>
                  <a:pt x="128304" y="290369"/>
                </a:lnTo>
                <a:lnTo>
                  <a:pt x="128324" y="290372"/>
                </a:lnTo>
                <a:cubicBezTo>
                  <a:pt x="134866" y="291658"/>
                  <a:pt x="139588" y="297396"/>
                  <a:pt x="139588" y="304069"/>
                </a:cubicBezTo>
                <a:lnTo>
                  <a:pt x="139588" y="327333"/>
                </a:lnTo>
                <a:cubicBezTo>
                  <a:pt x="139588" y="329902"/>
                  <a:pt x="141671" y="331986"/>
                  <a:pt x="144241" y="331986"/>
                </a:cubicBezTo>
                <a:lnTo>
                  <a:pt x="167505" y="331986"/>
                </a:lnTo>
                <a:cubicBezTo>
                  <a:pt x="167505" y="316566"/>
                  <a:pt x="180005" y="304069"/>
                  <a:pt x="195423" y="304069"/>
                </a:cubicBezTo>
                <a:lnTo>
                  <a:pt x="232646" y="304069"/>
                </a:lnTo>
                <a:cubicBezTo>
                  <a:pt x="248064" y="304069"/>
                  <a:pt x="260564" y="316566"/>
                  <a:pt x="260564" y="331986"/>
                </a:cubicBezTo>
                <a:lnTo>
                  <a:pt x="283829" y="331986"/>
                </a:lnTo>
                <a:cubicBezTo>
                  <a:pt x="286399" y="331986"/>
                  <a:pt x="288481" y="329902"/>
                  <a:pt x="288481" y="327333"/>
                </a:cubicBezTo>
                <a:lnTo>
                  <a:pt x="288481" y="285457"/>
                </a:lnTo>
                <a:cubicBezTo>
                  <a:pt x="288481" y="280194"/>
                  <a:pt x="291454" y="275373"/>
                  <a:pt x="296146" y="272996"/>
                </a:cubicBezTo>
                <a:lnTo>
                  <a:pt x="296393" y="272864"/>
                </a:lnTo>
                <a:cubicBezTo>
                  <a:pt x="296652" y="272723"/>
                  <a:pt x="297097" y="272475"/>
                  <a:pt x="297700" y="272116"/>
                </a:cubicBezTo>
                <a:cubicBezTo>
                  <a:pt x="298908" y="271398"/>
                  <a:pt x="300739" y="270242"/>
                  <a:pt x="302991" y="268615"/>
                </a:cubicBezTo>
                <a:cubicBezTo>
                  <a:pt x="307508" y="265353"/>
                  <a:pt x="313626" y="260264"/>
                  <a:pt x="319760" y="253108"/>
                </a:cubicBezTo>
                <a:cubicBezTo>
                  <a:pt x="331901" y="238944"/>
                  <a:pt x="344317" y="216482"/>
                  <a:pt x="344317" y="183093"/>
                </a:cubicBezTo>
                <a:cubicBezTo>
                  <a:pt x="344317" y="164358"/>
                  <a:pt x="340814" y="149212"/>
                  <a:pt x="334849" y="136794"/>
                </a:cubicBezTo>
                <a:cubicBezTo>
                  <a:pt x="341510" y="127954"/>
                  <a:pt x="346531" y="118006"/>
                  <a:pt x="349703" y="107463"/>
                </a:cubicBezTo>
                <a:cubicBezTo>
                  <a:pt x="351549" y="109992"/>
                  <a:pt x="353300" y="112617"/>
                  <a:pt x="354949" y="115343"/>
                </a:cubicBezTo>
                <a:cubicBezTo>
                  <a:pt x="366195" y="133921"/>
                  <a:pt x="372234" y="156346"/>
                  <a:pt x="372234" y="183093"/>
                </a:cubicBezTo>
                <a:cubicBezTo>
                  <a:pt x="372234" y="224148"/>
                  <a:pt x="356733" y="252870"/>
                  <a:pt x="340955" y="271277"/>
                </a:cubicBezTo>
                <a:cubicBezTo>
                  <a:pt x="333131" y="280406"/>
                  <a:pt x="325290" y="286948"/>
                  <a:pt x="319338" y="291247"/>
                </a:cubicBezTo>
                <a:cubicBezTo>
                  <a:pt x="318299" y="291997"/>
                  <a:pt x="317317" y="292680"/>
                  <a:pt x="316399" y="293298"/>
                </a:cubicBezTo>
                <a:lnTo>
                  <a:pt x="316399" y="327333"/>
                </a:lnTo>
                <a:cubicBezTo>
                  <a:pt x="316399" y="345321"/>
                  <a:pt x="301817" y="359904"/>
                  <a:pt x="283829" y="359904"/>
                </a:cubicBezTo>
                <a:lnTo>
                  <a:pt x="260564" y="359904"/>
                </a:lnTo>
                <a:cubicBezTo>
                  <a:pt x="245146" y="359904"/>
                  <a:pt x="232646" y="347404"/>
                  <a:pt x="232646" y="331986"/>
                </a:cubicBezTo>
                <a:lnTo>
                  <a:pt x="195423" y="331986"/>
                </a:lnTo>
                <a:cubicBezTo>
                  <a:pt x="195423" y="347404"/>
                  <a:pt x="182923" y="359904"/>
                  <a:pt x="167505" y="359904"/>
                </a:cubicBezTo>
                <a:lnTo>
                  <a:pt x="144241" y="359904"/>
                </a:lnTo>
                <a:cubicBezTo>
                  <a:pt x="126253" y="359904"/>
                  <a:pt x="111670" y="345321"/>
                  <a:pt x="111670" y="327333"/>
                </a:cubicBezTo>
                <a:lnTo>
                  <a:pt x="111670" y="314629"/>
                </a:lnTo>
                <a:cubicBezTo>
                  <a:pt x="109101" y="313762"/>
                  <a:pt x="106185" y="312688"/>
                  <a:pt x="103029" y="311366"/>
                </a:cubicBezTo>
                <a:cubicBezTo>
                  <a:pt x="91935" y="306723"/>
                  <a:pt x="77416" y="298861"/>
                  <a:pt x="64576" y="286021"/>
                </a:cubicBezTo>
                <a:cubicBezTo>
                  <a:pt x="49984" y="271429"/>
                  <a:pt x="40211" y="256203"/>
                  <a:pt x="34713" y="246359"/>
                </a:cubicBezTo>
                <a:cubicBezTo>
                  <a:pt x="33090" y="243456"/>
                  <a:pt x="30666" y="241904"/>
                  <a:pt x="28591" y="241557"/>
                </a:cubicBezTo>
                <a:cubicBezTo>
                  <a:pt x="12093" y="238809"/>
                  <a:pt x="0" y="224533"/>
                  <a:pt x="0" y="207807"/>
                </a:cubicBezTo>
                <a:lnTo>
                  <a:pt x="0" y="175183"/>
                </a:lnTo>
                <a:cubicBezTo>
                  <a:pt x="0" y="159498"/>
                  <a:pt x="11339" y="146113"/>
                  <a:pt x="26810" y="143533"/>
                </a:cubicBezTo>
                <a:cubicBezTo>
                  <a:pt x="28428" y="143263"/>
                  <a:pt x="30812" y="141657"/>
                  <a:pt x="31947" y="138257"/>
                </a:cubicBezTo>
                <a:cubicBezTo>
                  <a:pt x="35527" y="127532"/>
                  <a:pt x="42474" y="111572"/>
                  <a:pt x="55271" y="98775"/>
                </a:cubicBezTo>
                <a:cubicBezTo>
                  <a:pt x="65738" y="88307"/>
                  <a:pt x="77329" y="80618"/>
                  <a:pt x="86133" y="75587"/>
                </a:cubicBezTo>
                <a:cubicBezTo>
                  <a:pt x="88671" y="74137"/>
                  <a:pt x="91008" y="72890"/>
                  <a:pt x="93059" y="71846"/>
                </a:cubicBezTo>
                <a:lnTo>
                  <a:pt x="93059" y="18772"/>
                </a:lnTo>
                <a:cubicBezTo>
                  <a:pt x="93059" y="1316"/>
                  <a:pt x="114101" y="-5849"/>
                  <a:pt x="125440" y="5442"/>
                </a:cubicBezTo>
                <a:cubicBezTo>
                  <a:pt x="131591" y="11566"/>
                  <a:pt x="140520" y="19734"/>
                  <a:pt x="150403" y="26554"/>
                </a:cubicBezTo>
                <a:close/>
                <a:moveTo>
                  <a:pt x="206032" y="115122"/>
                </a:moveTo>
                <a:cubicBezTo>
                  <a:pt x="196910" y="111345"/>
                  <a:pt x="189214" y="104174"/>
                  <a:pt x="187381" y="94473"/>
                </a:cubicBezTo>
                <a:cubicBezTo>
                  <a:pt x="180978" y="60572"/>
                  <a:pt x="198933" y="25679"/>
                  <a:pt x="232068" y="11950"/>
                </a:cubicBezTo>
                <a:cubicBezTo>
                  <a:pt x="270052" y="-3787"/>
                  <a:pt x="313604" y="14248"/>
                  <a:pt x="329342" y="52232"/>
                </a:cubicBezTo>
                <a:cubicBezTo>
                  <a:pt x="343070" y="85368"/>
                  <a:pt x="331099" y="122739"/>
                  <a:pt x="302602" y="142188"/>
                </a:cubicBezTo>
                <a:cubicBezTo>
                  <a:pt x="294448" y="147753"/>
                  <a:pt x="283935" y="147384"/>
                  <a:pt x="274813" y="143606"/>
                </a:cubicBezTo>
                <a:lnTo>
                  <a:pt x="206032" y="115122"/>
                </a:lnTo>
                <a:close/>
                <a:moveTo>
                  <a:pt x="287813" y="118463"/>
                </a:moveTo>
                <a:cubicBezTo>
                  <a:pt x="304929" y="106140"/>
                  <a:pt x="311964" y="83226"/>
                  <a:pt x="303550" y="62918"/>
                </a:cubicBezTo>
                <a:cubicBezTo>
                  <a:pt x="293713" y="39178"/>
                  <a:pt x="266494" y="27906"/>
                  <a:pt x="242754" y="37742"/>
                </a:cubicBezTo>
                <a:cubicBezTo>
                  <a:pt x="222447" y="46156"/>
                  <a:pt x="211222" y="67335"/>
                  <a:pt x="214613" y="88150"/>
                </a:cubicBezTo>
                <a:cubicBezTo>
                  <a:pt x="214721" y="88235"/>
                  <a:pt x="214854" y="88332"/>
                  <a:pt x="215012" y="88437"/>
                </a:cubicBezTo>
                <a:cubicBezTo>
                  <a:pt x="215451" y="88730"/>
                  <a:pt x="216022" y="89043"/>
                  <a:pt x="216713" y="89329"/>
                </a:cubicBezTo>
                <a:lnTo>
                  <a:pt x="285494" y="117813"/>
                </a:lnTo>
                <a:cubicBezTo>
                  <a:pt x="286187" y="118099"/>
                  <a:pt x="286812" y="118281"/>
                  <a:pt x="287329" y="118385"/>
                </a:cubicBezTo>
                <a:cubicBezTo>
                  <a:pt x="287516" y="118422"/>
                  <a:pt x="287677" y="118447"/>
                  <a:pt x="287813" y="118463"/>
                </a:cubicBezTo>
                <a:close/>
                <a:moveTo>
                  <a:pt x="130282" y="136562"/>
                </a:moveTo>
                <a:cubicBezTo>
                  <a:pt x="130282" y="146841"/>
                  <a:pt x="121949" y="155173"/>
                  <a:pt x="111670" y="155173"/>
                </a:cubicBezTo>
                <a:cubicBezTo>
                  <a:pt x="101391" y="155173"/>
                  <a:pt x="93059" y="146841"/>
                  <a:pt x="93059" y="136562"/>
                </a:cubicBezTo>
                <a:cubicBezTo>
                  <a:pt x="93059" y="126283"/>
                  <a:pt x="101391" y="117950"/>
                  <a:pt x="111670" y="117950"/>
                </a:cubicBezTo>
                <a:cubicBezTo>
                  <a:pt x="121949" y="117950"/>
                  <a:pt x="130282" y="126283"/>
                  <a:pt x="130282" y="136562"/>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5327065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close-up of colorful objects&#10;&#10;Description automatically generated">
            <a:extLst>
              <a:ext uri="{FF2B5EF4-FFF2-40B4-BE49-F238E27FC236}">
                <a16:creationId xmlns:a16="http://schemas.microsoft.com/office/drawing/2014/main" id="{1C68F9B2-327F-31BE-DB31-A2088D5837D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10800000" flipH="1">
            <a:off x="0" y="1"/>
            <a:ext cx="5906052" cy="2855024"/>
          </a:xfrm>
          <a:prstGeom prst="rect">
            <a:avLst/>
          </a:prstGeom>
        </p:spPr>
      </p:pic>
      <p:sp>
        <p:nvSpPr>
          <p:cNvPr id="22" name="Title">
            <a:extLst>
              <a:ext uri="{FF2B5EF4-FFF2-40B4-BE49-F238E27FC236}">
                <a16:creationId xmlns:a16="http://schemas.microsoft.com/office/drawing/2014/main" id="{301E9D64-71D0-EE9E-12CD-802FCFD6F156}"/>
              </a:ext>
            </a:extLst>
          </p:cNvPr>
          <p:cNvSpPr txBox="1">
            <a:spLocks/>
          </p:cNvSpPr>
          <p:nvPr/>
        </p:nvSpPr>
        <p:spPr>
          <a:xfrm>
            <a:off x="585215" y="457200"/>
            <a:ext cx="1120698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KPI – </a:t>
            </a:r>
            <a:r>
              <a:rPr kumimoji="0" lang="en-US" sz="3600" b="0" i="0" u="none" strike="noStrike" kern="1200" cap="none" spc="-50" normalizeH="0" baseline="0" noProof="0">
                <a:ln w="3175">
                  <a:noFill/>
                </a:ln>
                <a:gradFill>
                  <a:gsLst>
                    <a:gs pos="38000">
                      <a:srgbClr val="0078D4"/>
                    </a:gs>
                    <a:gs pos="0">
                      <a:srgbClr val="C03BC4"/>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Enhance Employee Satisfaction</a:t>
            </a:r>
            <a:endParaRPr kumimoji="0" lang="en-CA" sz="3600" b="0" i="0" u="none" strike="noStrike" kern="1200" cap="none" spc="-50" normalizeH="0" baseline="0" noProof="0">
              <a:ln w="3175">
                <a:noFill/>
              </a:ln>
              <a:gradFill>
                <a:gsLst>
                  <a:gs pos="38000">
                    <a:srgbClr val="0078D4"/>
                  </a:gs>
                  <a:gs pos="0">
                    <a:srgbClr val="C03BC4"/>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endParaRPr>
          </a:p>
        </p:txBody>
      </p:sp>
      <p:pic>
        <p:nvPicPr>
          <p:cNvPr id="26" name="Picture 25">
            <a:extLst>
              <a:ext uri="{FF2B5EF4-FFF2-40B4-BE49-F238E27FC236}">
                <a16:creationId xmlns:a16="http://schemas.microsoft.com/office/drawing/2014/main" id="{98521E10-2DB1-4819-6425-B240D7AEE0A3}"/>
              </a:ext>
              <a:ext uri="{C183D7F6-B498-43B3-948B-1728B52AA6E4}">
                <adec:decorative xmlns:adec="http://schemas.microsoft.com/office/drawing/2017/decorative" val="1"/>
              </a:ext>
            </a:extLst>
          </p:cNvPr>
          <p:cNvPicPr>
            <a:picLocks noChangeAspect="1"/>
          </p:cNvPicPr>
          <p:nvPr/>
        </p:nvPicPr>
        <p:blipFill rotWithShape="1">
          <a:blip r:embed="rId3" cstate="screen">
            <a:alphaModFix amt="50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8253" t="13873" r="10815" b="20451"/>
          <a:stretch/>
        </p:blipFill>
        <p:spPr>
          <a:xfrm>
            <a:off x="589069" y="1448904"/>
            <a:ext cx="11013862" cy="4882759"/>
          </a:xfrm>
          <a:prstGeom prst="roundRect">
            <a:avLst>
              <a:gd name="adj" fmla="val 2585"/>
            </a:avLst>
          </a:prstGeom>
          <a:solidFill>
            <a:schemeClr val="bg1"/>
          </a:solidFill>
          <a:ln>
            <a:solidFill>
              <a:schemeClr val="bg1"/>
            </a:solidFill>
          </a:ln>
          <a:effectLst>
            <a:outerShdw blurRad="223661" dist="140295" dir="2700000" algn="tl" rotWithShape="0">
              <a:schemeClr val="accent1">
                <a:alpha val="15000"/>
              </a:schemeClr>
            </a:outerShdw>
          </a:effectLst>
        </p:spPr>
      </p:pic>
      <p:sp>
        <p:nvSpPr>
          <p:cNvPr id="35" name="Freeform: Shape 32">
            <a:extLst>
              <a:ext uri="{FF2B5EF4-FFF2-40B4-BE49-F238E27FC236}">
                <a16:creationId xmlns:a16="http://schemas.microsoft.com/office/drawing/2014/main" id="{AEF2C8B3-A39D-BD4C-8431-6F2DD164D6D6}"/>
              </a:ext>
              <a:ext uri="{C183D7F6-B498-43B3-948B-1728B52AA6E4}">
                <adec:decorative xmlns:adec="http://schemas.microsoft.com/office/drawing/2017/decorative" val="1"/>
              </a:ext>
            </a:extLst>
          </p:cNvPr>
          <p:cNvSpPr>
            <a:spLocks/>
          </p:cNvSpPr>
          <p:nvPr/>
        </p:nvSpPr>
        <p:spPr bwMode="auto">
          <a:xfrm>
            <a:off x="7697337" y="1596603"/>
            <a:ext cx="3727901" cy="2274542"/>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7" name="Rectangle: Rounded Corners 26">
            <a:extLst>
              <a:ext uri="{FF2B5EF4-FFF2-40B4-BE49-F238E27FC236}">
                <a16:creationId xmlns:a16="http://schemas.microsoft.com/office/drawing/2014/main" id="{C8210E8F-AE9B-2729-9D6D-F28E45BCD64E}"/>
              </a:ext>
            </a:extLst>
          </p:cNvPr>
          <p:cNvSpPr/>
          <p:nvPr/>
        </p:nvSpPr>
        <p:spPr bwMode="auto">
          <a:xfrm>
            <a:off x="8438481" y="1781312"/>
            <a:ext cx="1258802"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Roles</a:t>
            </a:r>
          </a:p>
        </p:txBody>
      </p:sp>
      <p:sp>
        <p:nvSpPr>
          <p:cNvPr id="38" name="Freeform: Shape 2">
            <a:extLst>
              <a:ext uri="{FF2B5EF4-FFF2-40B4-BE49-F238E27FC236}">
                <a16:creationId xmlns:a16="http://schemas.microsoft.com/office/drawing/2014/main" id="{0B85923B-706C-71C3-023C-1653244E7CC8}"/>
              </a:ext>
              <a:ext uri="{C183D7F6-B498-43B3-948B-1728B52AA6E4}">
                <adec:decorative xmlns:adec="http://schemas.microsoft.com/office/drawing/2017/decorative" val="1"/>
              </a:ext>
            </a:extLst>
          </p:cNvPr>
          <p:cNvSpPr/>
          <p:nvPr/>
        </p:nvSpPr>
        <p:spPr>
          <a:xfrm>
            <a:off x="7930135" y="1803503"/>
            <a:ext cx="321377" cy="321377"/>
          </a:xfrm>
          <a:custGeom>
            <a:avLst/>
            <a:gdLst>
              <a:gd name="connsiteX0" fmla="*/ 68580 w 266700"/>
              <a:gd name="connsiteY0" fmla="*/ 137160 h 266700"/>
              <a:gd name="connsiteX1" fmla="*/ 64770 w 266700"/>
              <a:gd name="connsiteY1" fmla="*/ 140970 h 266700"/>
              <a:gd name="connsiteX2" fmla="*/ 64770 w 266700"/>
              <a:gd name="connsiteY2" fmla="*/ 148590 h 266700"/>
              <a:gd name="connsiteX3" fmla="*/ 66736 w 266700"/>
              <a:gd name="connsiteY3" fmla="*/ 154869 h 266700"/>
              <a:gd name="connsiteX4" fmla="*/ 68047 w 266700"/>
              <a:gd name="connsiteY4" fmla="*/ 156698 h 266700"/>
              <a:gd name="connsiteX5" fmla="*/ 77572 w 266700"/>
              <a:gd name="connsiteY5" fmla="*/ 164851 h 266700"/>
              <a:gd name="connsiteX6" fmla="*/ 114300 w 266700"/>
              <a:gd name="connsiteY6" fmla="*/ 171450 h 266700"/>
              <a:gd name="connsiteX7" fmla="*/ 153741 w 266700"/>
              <a:gd name="connsiteY7" fmla="*/ 164943 h 266700"/>
              <a:gd name="connsiteX8" fmla="*/ 161407 w 266700"/>
              <a:gd name="connsiteY8" fmla="*/ 157079 h 266700"/>
              <a:gd name="connsiteX9" fmla="*/ 162276 w 266700"/>
              <a:gd name="connsiteY9" fmla="*/ 155448 h 266700"/>
              <a:gd name="connsiteX10" fmla="*/ 163830 w 266700"/>
              <a:gd name="connsiteY10" fmla="*/ 148590 h 266700"/>
              <a:gd name="connsiteX11" fmla="*/ 163830 w 266700"/>
              <a:gd name="connsiteY11" fmla="*/ 140970 h 266700"/>
              <a:gd name="connsiteX12" fmla="*/ 160020 w 266700"/>
              <a:gd name="connsiteY12" fmla="*/ 137160 h 266700"/>
              <a:gd name="connsiteX13" fmla="*/ 68580 w 266700"/>
              <a:gd name="connsiteY13" fmla="*/ 114300 h 266700"/>
              <a:gd name="connsiteX14" fmla="*/ 160020 w 266700"/>
              <a:gd name="connsiteY14" fmla="*/ 114300 h 266700"/>
              <a:gd name="connsiteX15" fmla="*/ 186690 w 266700"/>
              <a:gd name="connsiteY15" fmla="*/ 140970 h 266700"/>
              <a:gd name="connsiteX16" fmla="*/ 186690 w 266700"/>
              <a:gd name="connsiteY16" fmla="*/ 148590 h 266700"/>
              <a:gd name="connsiteX17" fmla="*/ 168707 w 266700"/>
              <a:gd name="connsiteY17" fmla="*/ 182042 h 266700"/>
              <a:gd name="connsiteX18" fmla="*/ 114300 w 266700"/>
              <a:gd name="connsiteY18" fmla="*/ 194310 h 266700"/>
              <a:gd name="connsiteX19" fmla="*/ 62880 w 266700"/>
              <a:gd name="connsiteY19" fmla="*/ 182118 h 266700"/>
              <a:gd name="connsiteX20" fmla="*/ 41910 w 266700"/>
              <a:gd name="connsiteY20" fmla="*/ 148590 h 266700"/>
              <a:gd name="connsiteX21" fmla="*/ 41910 w 266700"/>
              <a:gd name="connsiteY21" fmla="*/ 140970 h 266700"/>
              <a:gd name="connsiteX22" fmla="*/ 68580 w 266700"/>
              <a:gd name="connsiteY22" fmla="*/ 114300 h 266700"/>
              <a:gd name="connsiteX23" fmla="*/ 114300 w 266700"/>
              <a:gd name="connsiteY23" fmla="*/ 53340 h 266700"/>
              <a:gd name="connsiteX24" fmla="*/ 99060 w 266700"/>
              <a:gd name="connsiteY24" fmla="*/ 68580 h 266700"/>
              <a:gd name="connsiteX25" fmla="*/ 114300 w 266700"/>
              <a:gd name="connsiteY25" fmla="*/ 83820 h 266700"/>
              <a:gd name="connsiteX26" fmla="*/ 129540 w 266700"/>
              <a:gd name="connsiteY26" fmla="*/ 68580 h 266700"/>
              <a:gd name="connsiteX27" fmla="*/ 114300 w 266700"/>
              <a:gd name="connsiteY27" fmla="*/ 53340 h 266700"/>
              <a:gd name="connsiteX28" fmla="*/ 243840 w 266700"/>
              <a:gd name="connsiteY28" fmla="*/ 45872 h 266700"/>
              <a:gd name="connsiteX29" fmla="*/ 266700 w 266700"/>
              <a:gd name="connsiteY29" fmla="*/ 87630 h 266700"/>
              <a:gd name="connsiteX30" fmla="*/ 266700 w 266700"/>
              <a:gd name="connsiteY30" fmla="*/ 186690 h 266700"/>
              <a:gd name="connsiteX31" fmla="*/ 186690 w 266700"/>
              <a:gd name="connsiteY31" fmla="*/ 266700 h 266700"/>
              <a:gd name="connsiteX32" fmla="*/ 87630 w 266700"/>
              <a:gd name="connsiteY32" fmla="*/ 266700 h 266700"/>
              <a:gd name="connsiteX33" fmla="*/ 45872 w 266700"/>
              <a:gd name="connsiteY33" fmla="*/ 243840 h 266700"/>
              <a:gd name="connsiteX34" fmla="*/ 186690 w 266700"/>
              <a:gd name="connsiteY34" fmla="*/ 243840 h 266700"/>
              <a:gd name="connsiteX35" fmla="*/ 243840 w 266700"/>
              <a:gd name="connsiteY35" fmla="*/ 186690 h 266700"/>
              <a:gd name="connsiteX36" fmla="*/ 114300 w 266700"/>
              <a:gd name="connsiteY36" fmla="*/ 30480 h 266700"/>
              <a:gd name="connsiteX37" fmla="*/ 152400 w 266700"/>
              <a:gd name="connsiteY37" fmla="*/ 68580 h 266700"/>
              <a:gd name="connsiteX38" fmla="*/ 114300 w 266700"/>
              <a:gd name="connsiteY38" fmla="*/ 106680 h 266700"/>
              <a:gd name="connsiteX39" fmla="*/ 76200 w 266700"/>
              <a:gd name="connsiteY39" fmla="*/ 68580 h 266700"/>
              <a:gd name="connsiteX40" fmla="*/ 114300 w 266700"/>
              <a:gd name="connsiteY40" fmla="*/ 30480 h 266700"/>
              <a:gd name="connsiteX41" fmla="*/ 49530 w 266700"/>
              <a:gd name="connsiteY41" fmla="*/ 22860 h 266700"/>
              <a:gd name="connsiteX42" fmla="*/ 22860 w 266700"/>
              <a:gd name="connsiteY42" fmla="*/ 49530 h 266700"/>
              <a:gd name="connsiteX43" fmla="*/ 22860 w 266700"/>
              <a:gd name="connsiteY43" fmla="*/ 179070 h 266700"/>
              <a:gd name="connsiteX44" fmla="*/ 49530 w 266700"/>
              <a:gd name="connsiteY44" fmla="*/ 205740 h 266700"/>
              <a:gd name="connsiteX45" fmla="*/ 179070 w 266700"/>
              <a:gd name="connsiteY45" fmla="*/ 205740 h 266700"/>
              <a:gd name="connsiteX46" fmla="*/ 205740 w 266700"/>
              <a:gd name="connsiteY46" fmla="*/ 179070 h 266700"/>
              <a:gd name="connsiteX47" fmla="*/ 205740 w 266700"/>
              <a:gd name="connsiteY47" fmla="*/ 49530 h 266700"/>
              <a:gd name="connsiteX48" fmla="*/ 179070 w 266700"/>
              <a:gd name="connsiteY48" fmla="*/ 22860 h 266700"/>
              <a:gd name="connsiteX49" fmla="*/ 49530 w 266700"/>
              <a:gd name="connsiteY49" fmla="*/ 0 h 266700"/>
              <a:gd name="connsiteX50" fmla="*/ 179070 w 266700"/>
              <a:gd name="connsiteY50" fmla="*/ 0 h 266700"/>
              <a:gd name="connsiteX51" fmla="*/ 228600 w 266700"/>
              <a:gd name="connsiteY51" fmla="*/ 49530 h 266700"/>
              <a:gd name="connsiteX52" fmla="*/ 228600 w 266700"/>
              <a:gd name="connsiteY52" fmla="*/ 179070 h 266700"/>
              <a:gd name="connsiteX53" fmla="*/ 179070 w 266700"/>
              <a:gd name="connsiteY53" fmla="*/ 228600 h 266700"/>
              <a:gd name="connsiteX54" fmla="*/ 49530 w 266700"/>
              <a:gd name="connsiteY54" fmla="*/ 228600 h 266700"/>
              <a:gd name="connsiteX55" fmla="*/ 0 w 266700"/>
              <a:gd name="connsiteY55" fmla="*/ 179070 h 266700"/>
              <a:gd name="connsiteX56" fmla="*/ 0 w 266700"/>
              <a:gd name="connsiteY56" fmla="*/ 49530 h 266700"/>
              <a:gd name="connsiteX57" fmla="*/ 49530 w 266700"/>
              <a:gd name="connsiteY5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700" h="266700">
                <a:moveTo>
                  <a:pt x="68580" y="137160"/>
                </a:moveTo>
                <a:cubicBezTo>
                  <a:pt x="66476" y="137160"/>
                  <a:pt x="64770" y="138865"/>
                  <a:pt x="64770" y="140970"/>
                </a:cubicBezTo>
                <a:lnTo>
                  <a:pt x="64770" y="148590"/>
                </a:lnTo>
                <a:cubicBezTo>
                  <a:pt x="64770" y="152278"/>
                  <a:pt x="65471" y="153192"/>
                  <a:pt x="66736" y="154869"/>
                </a:cubicBezTo>
                <a:cubicBezTo>
                  <a:pt x="67195" y="155462"/>
                  <a:pt x="67633" y="156071"/>
                  <a:pt x="68047" y="156698"/>
                </a:cubicBezTo>
                <a:cubicBezTo>
                  <a:pt x="70460" y="160195"/>
                  <a:pt x="73743" y="163006"/>
                  <a:pt x="77572" y="164851"/>
                </a:cubicBezTo>
                <a:cubicBezTo>
                  <a:pt x="86167" y="169316"/>
                  <a:pt x="98770" y="171450"/>
                  <a:pt x="114300" y="171450"/>
                </a:cubicBezTo>
                <a:cubicBezTo>
                  <a:pt x="133792" y="171450"/>
                  <a:pt x="146228" y="169271"/>
                  <a:pt x="153741" y="164943"/>
                </a:cubicBezTo>
                <a:cubicBezTo>
                  <a:pt x="157031" y="163155"/>
                  <a:pt x="159705" y="160413"/>
                  <a:pt x="161407" y="157079"/>
                </a:cubicBezTo>
                <a:cubicBezTo>
                  <a:pt x="161727" y="156439"/>
                  <a:pt x="162016" y="155905"/>
                  <a:pt x="162276" y="155448"/>
                </a:cubicBezTo>
                <a:cubicBezTo>
                  <a:pt x="163297" y="153604"/>
                  <a:pt x="163830" y="152644"/>
                  <a:pt x="163830" y="148590"/>
                </a:cubicBezTo>
                <a:lnTo>
                  <a:pt x="163830" y="140970"/>
                </a:lnTo>
                <a:cubicBezTo>
                  <a:pt x="163830" y="138865"/>
                  <a:pt x="162125" y="137160"/>
                  <a:pt x="160020" y="137160"/>
                </a:cubicBezTo>
                <a:close/>
                <a:moveTo>
                  <a:pt x="68580" y="114300"/>
                </a:moveTo>
                <a:lnTo>
                  <a:pt x="160020" y="114300"/>
                </a:lnTo>
                <a:cubicBezTo>
                  <a:pt x="174749" y="114300"/>
                  <a:pt x="186690" y="126241"/>
                  <a:pt x="186690" y="140970"/>
                </a:cubicBezTo>
                <a:lnTo>
                  <a:pt x="186690" y="148590"/>
                </a:lnTo>
                <a:cubicBezTo>
                  <a:pt x="186690" y="164607"/>
                  <a:pt x="181082" y="173523"/>
                  <a:pt x="168707" y="182042"/>
                </a:cubicBezTo>
                <a:cubicBezTo>
                  <a:pt x="156591" y="190378"/>
                  <a:pt x="138516" y="194310"/>
                  <a:pt x="114300" y="194310"/>
                </a:cubicBezTo>
                <a:cubicBezTo>
                  <a:pt x="93772" y="194310"/>
                  <a:pt x="75834" y="190317"/>
                  <a:pt x="62880" y="182118"/>
                </a:cubicBezTo>
                <a:cubicBezTo>
                  <a:pt x="49759" y="173812"/>
                  <a:pt x="41910" y="165034"/>
                  <a:pt x="41910" y="148590"/>
                </a:cubicBezTo>
                <a:lnTo>
                  <a:pt x="41910" y="140970"/>
                </a:lnTo>
                <a:cubicBezTo>
                  <a:pt x="41910" y="126241"/>
                  <a:pt x="53851" y="114300"/>
                  <a:pt x="68580" y="114300"/>
                </a:cubicBezTo>
                <a:close/>
                <a:moveTo>
                  <a:pt x="114300" y="53340"/>
                </a:moveTo>
                <a:cubicBezTo>
                  <a:pt x="105883" y="53340"/>
                  <a:pt x="99060" y="60163"/>
                  <a:pt x="99060" y="68580"/>
                </a:cubicBezTo>
                <a:cubicBezTo>
                  <a:pt x="99060" y="76997"/>
                  <a:pt x="105883" y="83820"/>
                  <a:pt x="114300" y="83820"/>
                </a:cubicBezTo>
                <a:cubicBezTo>
                  <a:pt x="122717" y="83820"/>
                  <a:pt x="129540" y="76997"/>
                  <a:pt x="129540" y="68580"/>
                </a:cubicBezTo>
                <a:cubicBezTo>
                  <a:pt x="129540" y="60163"/>
                  <a:pt x="122717" y="53340"/>
                  <a:pt x="114300" y="53340"/>
                </a:cubicBezTo>
                <a:close/>
                <a:moveTo>
                  <a:pt x="243840" y="45872"/>
                </a:moveTo>
                <a:cubicBezTo>
                  <a:pt x="258094" y="54971"/>
                  <a:pt x="266715" y="70719"/>
                  <a:pt x="266700" y="87630"/>
                </a:cubicBezTo>
                <a:lnTo>
                  <a:pt x="266700" y="186690"/>
                </a:lnTo>
                <a:cubicBezTo>
                  <a:pt x="266700" y="230886"/>
                  <a:pt x="230886" y="266700"/>
                  <a:pt x="186690" y="266700"/>
                </a:cubicBezTo>
                <a:lnTo>
                  <a:pt x="87630" y="266700"/>
                </a:lnTo>
                <a:cubicBezTo>
                  <a:pt x="70719" y="266712"/>
                  <a:pt x="54973" y="258092"/>
                  <a:pt x="45872" y="243840"/>
                </a:cubicBezTo>
                <a:lnTo>
                  <a:pt x="186690" y="243840"/>
                </a:lnTo>
                <a:cubicBezTo>
                  <a:pt x="218253" y="243840"/>
                  <a:pt x="243840" y="218253"/>
                  <a:pt x="243840" y="186690"/>
                </a:cubicBezTo>
                <a:close/>
                <a:moveTo>
                  <a:pt x="114300" y="30480"/>
                </a:moveTo>
                <a:cubicBezTo>
                  <a:pt x="135342" y="30480"/>
                  <a:pt x="152400" y="47538"/>
                  <a:pt x="152400" y="68580"/>
                </a:cubicBezTo>
                <a:cubicBezTo>
                  <a:pt x="152400" y="89622"/>
                  <a:pt x="135342" y="106680"/>
                  <a:pt x="114300" y="106680"/>
                </a:cubicBezTo>
                <a:cubicBezTo>
                  <a:pt x="93258" y="106680"/>
                  <a:pt x="76200" y="89622"/>
                  <a:pt x="76200" y="68580"/>
                </a:cubicBezTo>
                <a:cubicBezTo>
                  <a:pt x="76200" y="47538"/>
                  <a:pt x="93258" y="30480"/>
                  <a:pt x="114300" y="30480"/>
                </a:cubicBezTo>
                <a:close/>
                <a:moveTo>
                  <a:pt x="49530" y="22860"/>
                </a:moveTo>
                <a:cubicBezTo>
                  <a:pt x="34801" y="22860"/>
                  <a:pt x="22860" y="34801"/>
                  <a:pt x="22860" y="49530"/>
                </a:cubicBezTo>
                <a:lnTo>
                  <a:pt x="22860" y="179070"/>
                </a:lnTo>
                <a:cubicBezTo>
                  <a:pt x="22860" y="193792"/>
                  <a:pt x="34808" y="205740"/>
                  <a:pt x="49530" y="205740"/>
                </a:cubicBezTo>
                <a:lnTo>
                  <a:pt x="179070" y="205740"/>
                </a:lnTo>
                <a:cubicBezTo>
                  <a:pt x="193799" y="205740"/>
                  <a:pt x="205740" y="193799"/>
                  <a:pt x="205740" y="179070"/>
                </a:cubicBezTo>
                <a:lnTo>
                  <a:pt x="205740" y="49530"/>
                </a:lnTo>
                <a:cubicBezTo>
                  <a:pt x="205740" y="34801"/>
                  <a:pt x="193799" y="22860"/>
                  <a:pt x="179070" y="22860"/>
                </a:cubicBezTo>
                <a:close/>
                <a:moveTo>
                  <a:pt x="49530" y="0"/>
                </a:moveTo>
                <a:lnTo>
                  <a:pt x="179070" y="0"/>
                </a:lnTo>
                <a:cubicBezTo>
                  <a:pt x="206424" y="0"/>
                  <a:pt x="228600" y="22175"/>
                  <a:pt x="228600" y="49530"/>
                </a:cubicBezTo>
                <a:lnTo>
                  <a:pt x="228600" y="179070"/>
                </a:lnTo>
                <a:cubicBezTo>
                  <a:pt x="228600" y="206424"/>
                  <a:pt x="206424" y="228600"/>
                  <a:pt x="179070" y="228600"/>
                </a:cubicBezTo>
                <a:lnTo>
                  <a:pt x="49530" y="228600"/>
                </a:lnTo>
                <a:cubicBezTo>
                  <a:pt x="22175" y="228600"/>
                  <a:pt x="0" y="206424"/>
                  <a:pt x="0" y="179070"/>
                </a:cubicBezTo>
                <a:lnTo>
                  <a:pt x="0" y="49530"/>
                </a:lnTo>
                <a:cubicBezTo>
                  <a:pt x="0" y="22175"/>
                  <a:pt x="22175" y="0"/>
                  <a:pt x="4953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39" name="Freeform: Shape 32">
            <a:extLst>
              <a:ext uri="{FF2B5EF4-FFF2-40B4-BE49-F238E27FC236}">
                <a16:creationId xmlns:a16="http://schemas.microsoft.com/office/drawing/2014/main" id="{CDD7BFED-6023-F319-0396-762D5A16B5C4}"/>
              </a:ext>
              <a:ext uri="{C183D7F6-B498-43B3-948B-1728B52AA6E4}">
                <adec:decorative xmlns:adec="http://schemas.microsoft.com/office/drawing/2017/decorative" val="1"/>
              </a:ext>
            </a:extLst>
          </p:cNvPr>
          <p:cNvSpPr>
            <a:spLocks/>
          </p:cNvSpPr>
          <p:nvPr/>
        </p:nvSpPr>
        <p:spPr bwMode="auto">
          <a:xfrm>
            <a:off x="7697337" y="4184833"/>
            <a:ext cx="3727901" cy="1975335"/>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Text Placeholder 5">
            <a:extLst>
              <a:ext uri="{FF2B5EF4-FFF2-40B4-BE49-F238E27FC236}">
                <a16:creationId xmlns:a16="http://schemas.microsoft.com/office/drawing/2014/main" id="{1EC98ACC-3AAA-038F-C58F-B2DD3C0310C6}"/>
              </a:ext>
            </a:extLst>
          </p:cNvPr>
          <p:cNvSpPr txBox="1">
            <a:spLocks/>
          </p:cNvSpPr>
          <p:nvPr/>
        </p:nvSpPr>
        <p:spPr>
          <a:xfrm>
            <a:off x="7980026" y="5059540"/>
            <a:ext cx="3186884" cy="44627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Microsoft 365</a:t>
            </a:r>
          </a:p>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Service</a:t>
            </a:r>
          </a:p>
        </p:txBody>
      </p:sp>
      <p:sp>
        <p:nvSpPr>
          <p:cNvPr id="41" name="Rectangle: Rounded Corners 26">
            <a:extLst>
              <a:ext uri="{FF2B5EF4-FFF2-40B4-BE49-F238E27FC236}">
                <a16:creationId xmlns:a16="http://schemas.microsoft.com/office/drawing/2014/main" id="{F1517F7C-9044-30A7-7021-6F1913CE2568}"/>
              </a:ext>
            </a:extLst>
          </p:cNvPr>
          <p:cNvSpPr/>
          <p:nvPr/>
        </p:nvSpPr>
        <p:spPr bwMode="auto">
          <a:xfrm>
            <a:off x="8438481" y="4397482"/>
            <a:ext cx="2940928"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Microsoft AI solutions</a:t>
            </a:r>
          </a:p>
        </p:txBody>
      </p:sp>
      <p:sp>
        <p:nvSpPr>
          <p:cNvPr id="42" name="Graphic 32">
            <a:extLst>
              <a:ext uri="{FF2B5EF4-FFF2-40B4-BE49-F238E27FC236}">
                <a16:creationId xmlns:a16="http://schemas.microsoft.com/office/drawing/2014/main" id="{FF8E80C3-D4D9-E5EE-7CCE-95F3DCE30F3F}"/>
              </a:ext>
              <a:ext uri="{C183D7F6-B498-43B3-948B-1728B52AA6E4}">
                <adec:decorative xmlns:adec="http://schemas.microsoft.com/office/drawing/2017/decorative" val="1"/>
              </a:ext>
            </a:extLst>
          </p:cNvPr>
          <p:cNvSpPr/>
          <p:nvPr/>
        </p:nvSpPr>
        <p:spPr>
          <a:xfrm>
            <a:off x="7920860" y="4371548"/>
            <a:ext cx="339928" cy="339845"/>
          </a:xfrm>
          <a:custGeom>
            <a:avLst/>
            <a:gdLst>
              <a:gd name="connsiteX0" fmla="*/ 128988 w 409676"/>
              <a:gd name="connsiteY0" fmla="*/ 289825 h 409576"/>
              <a:gd name="connsiteX1" fmla="*/ 148010 w 409676"/>
              <a:gd name="connsiteY1" fmla="*/ 295832 h 409576"/>
              <a:gd name="connsiteX2" fmla="*/ 148010 w 409676"/>
              <a:gd name="connsiteY2" fmla="*/ 295741 h 409576"/>
              <a:gd name="connsiteX3" fmla="*/ 178205 w 409676"/>
              <a:gd name="connsiteY3" fmla="*/ 275900 h 409576"/>
              <a:gd name="connsiteX4" fmla="*/ 192153 w 409676"/>
              <a:gd name="connsiteY4" fmla="*/ 233486 h 409576"/>
              <a:gd name="connsiteX5" fmla="*/ 233497 w 409676"/>
              <a:gd name="connsiteY5" fmla="*/ 192255 h 409576"/>
              <a:gd name="connsiteX6" fmla="*/ 273954 w 409676"/>
              <a:gd name="connsiteY6" fmla="*/ 179104 h 409576"/>
              <a:gd name="connsiteX7" fmla="*/ 294049 w 409676"/>
              <a:gd name="connsiteY7" fmla="*/ 137242 h 409576"/>
              <a:gd name="connsiteX8" fmla="*/ 272771 w 409676"/>
              <a:gd name="connsiteY8" fmla="*/ 116757 h 409576"/>
              <a:gd name="connsiteX9" fmla="*/ 232838 w 409676"/>
              <a:gd name="connsiteY9" fmla="*/ 103787 h 409576"/>
              <a:gd name="connsiteX10" fmla="*/ 191380 w 409676"/>
              <a:gd name="connsiteY10" fmla="*/ 62306 h 409576"/>
              <a:gd name="connsiteX11" fmla="*/ 178228 w 409676"/>
              <a:gd name="connsiteY11" fmla="*/ 21872 h 409576"/>
              <a:gd name="connsiteX12" fmla="*/ 136193 w 409676"/>
              <a:gd name="connsiteY12" fmla="*/ 1916 h 409576"/>
              <a:gd name="connsiteX13" fmla="*/ 116063 w 409676"/>
              <a:gd name="connsiteY13" fmla="*/ 22373 h 409576"/>
              <a:gd name="connsiteX14" fmla="*/ 102798 w 409676"/>
              <a:gd name="connsiteY14" fmla="*/ 63148 h 409576"/>
              <a:gd name="connsiteX15" fmla="*/ 62523 w 409676"/>
              <a:gd name="connsiteY15" fmla="*/ 103787 h 409576"/>
              <a:gd name="connsiteX16" fmla="*/ 22089 w 409676"/>
              <a:gd name="connsiteY16" fmla="*/ 116780 h 409576"/>
              <a:gd name="connsiteX17" fmla="*/ 1827 w 409676"/>
              <a:gd name="connsiteY17" fmla="*/ 158597 h 409576"/>
              <a:gd name="connsiteX18" fmla="*/ 22475 w 409676"/>
              <a:gd name="connsiteY18" fmla="*/ 178990 h 409576"/>
              <a:gd name="connsiteX19" fmla="*/ 62386 w 409676"/>
              <a:gd name="connsiteY19" fmla="*/ 191937 h 409576"/>
              <a:gd name="connsiteX20" fmla="*/ 103844 w 409676"/>
              <a:gd name="connsiteY20" fmla="*/ 233486 h 409576"/>
              <a:gd name="connsiteX21" fmla="*/ 116996 w 409676"/>
              <a:gd name="connsiteY21" fmla="*/ 273875 h 409576"/>
              <a:gd name="connsiteX22" fmla="*/ 128988 w 409676"/>
              <a:gd name="connsiteY22" fmla="*/ 289803 h 409576"/>
              <a:gd name="connsiteX23" fmla="*/ 120478 w 409676"/>
              <a:gd name="connsiteY23" fmla="*/ 193120 h 409576"/>
              <a:gd name="connsiteX24" fmla="*/ 112218 w 409676"/>
              <a:gd name="connsiteY24" fmla="*/ 183723 h 409576"/>
              <a:gd name="connsiteX25" fmla="*/ 112286 w 409676"/>
              <a:gd name="connsiteY25" fmla="*/ 183723 h 409576"/>
              <a:gd name="connsiteX26" fmla="*/ 73149 w 409676"/>
              <a:gd name="connsiteY26" fmla="*/ 159535 h 409576"/>
              <a:gd name="connsiteX27" fmla="*/ 36742 w 409676"/>
              <a:gd name="connsiteY27" fmla="*/ 147976 h 409576"/>
              <a:gd name="connsiteX28" fmla="*/ 73399 w 409676"/>
              <a:gd name="connsiteY28" fmla="*/ 136053 h 409576"/>
              <a:gd name="connsiteX29" fmla="*/ 111854 w 409676"/>
              <a:gd name="connsiteY29" fmla="*/ 111819 h 409576"/>
              <a:gd name="connsiteX30" fmla="*/ 135541 w 409676"/>
              <a:gd name="connsiteY30" fmla="*/ 72955 h 409576"/>
              <a:gd name="connsiteX31" fmla="*/ 147259 w 409676"/>
              <a:gd name="connsiteY31" fmla="*/ 36958 h 409576"/>
              <a:gd name="connsiteX32" fmla="*/ 159000 w 409676"/>
              <a:gd name="connsiteY32" fmla="*/ 73069 h 409576"/>
              <a:gd name="connsiteX33" fmla="*/ 222280 w 409676"/>
              <a:gd name="connsiteY33" fmla="*/ 136166 h 409576"/>
              <a:gd name="connsiteX34" fmla="*/ 259141 w 409676"/>
              <a:gd name="connsiteY34" fmla="*/ 148044 h 409576"/>
              <a:gd name="connsiteX35" fmla="*/ 222962 w 409676"/>
              <a:gd name="connsiteY35" fmla="*/ 159762 h 409576"/>
              <a:gd name="connsiteX36" fmla="*/ 159842 w 409676"/>
              <a:gd name="connsiteY36" fmla="*/ 222905 h 409576"/>
              <a:gd name="connsiteX37" fmla="*/ 148124 w 409676"/>
              <a:gd name="connsiteY37" fmla="*/ 258902 h 409576"/>
              <a:gd name="connsiteX38" fmla="*/ 136405 w 409676"/>
              <a:gd name="connsiteY38" fmla="*/ 222837 h 409576"/>
              <a:gd name="connsiteX39" fmla="*/ 120478 w 409676"/>
              <a:gd name="connsiteY39" fmla="*/ 193120 h 409576"/>
              <a:gd name="connsiteX40" fmla="*/ 303444 w 409676"/>
              <a:gd name="connsiteY40" fmla="*/ 404666 h 409576"/>
              <a:gd name="connsiteX41" fmla="*/ 294115 w 409676"/>
              <a:gd name="connsiteY41" fmla="*/ 392174 h 409576"/>
              <a:gd name="connsiteX42" fmla="*/ 286651 w 409676"/>
              <a:gd name="connsiteY42" fmla="*/ 369260 h 409576"/>
              <a:gd name="connsiteX43" fmla="*/ 267970 w 409676"/>
              <a:gd name="connsiteY43" fmla="*/ 350533 h 409576"/>
              <a:gd name="connsiteX44" fmla="*/ 245421 w 409676"/>
              <a:gd name="connsiteY44" fmla="*/ 343184 h 409576"/>
              <a:gd name="connsiteX45" fmla="*/ 227650 w 409676"/>
              <a:gd name="connsiteY45" fmla="*/ 318541 h 409576"/>
              <a:gd name="connsiteX46" fmla="*/ 245193 w 409676"/>
              <a:gd name="connsiteY46" fmla="*/ 293967 h 409576"/>
              <a:gd name="connsiteX47" fmla="*/ 268084 w 409676"/>
              <a:gd name="connsiteY47" fmla="*/ 286549 h 409576"/>
              <a:gd name="connsiteX48" fmla="*/ 286287 w 409676"/>
              <a:gd name="connsiteY48" fmla="*/ 267913 h 409576"/>
              <a:gd name="connsiteX49" fmla="*/ 293659 w 409676"/>
              <a:gd name="connsiteY49" fmla="*/ 245341 h 409576"/>
              <a:gd name="connsiteX50" fmla="*/ 326655 w 409676"/>
              <a:gd name="connsiteY50" fmla="*/ 229088 h 409576"/>
              <a:gd name="connsiteX51" fmla="*/ 342740 w 409676"/>
              <a:gd name="connsiteY51" fmla="*/ 244863 h 409576"/>
              <a:gd name="connsiteX52" fmla="*/ 350226 w 409676"/>
              <a:gd name="connsiteY52" fmla="*/ 267936 h 409576"/>
              <a:gd name="connsiteX53" fmla="*/ 368885 w 409676"/>
              <a:gd name="connsiteY53" fmla="*/ 286503 h 409576"/>
              <a:gd name="connsiteX54" fmla="*/ 391457 w 409676"/>
              <a:gd name="connsiteY54" fmla="*/ 293853 h 409576"/>
              <a:gd name="connsiteX55" fmla="*/ 408486 w 409676"/>
              <a:gd name="connsiteY55" fmla="*/ 326382 h 409576"/>
              <a:gd name="connsiteX56" fmla="*/ 392344 w 409676"/>
              <a:gd name="connsiteY56" fmla="*/ 343116 h 409576"/>
              <a:gd name="connsiteX57" fmla="*/ 369272 w 409676"/>
              <a:gd name="connsiteY57" fmla="*/ 350602 h 409576"/>
              <a:gd name="connsiteX58" fmla="*/ 350659 w 409676"/>
              <a:gd name="connsiteY58" fmla="*/ 369306 h 409576"/>
              <a:gd name="connsiteX59" fmla="*/ 343332 w 409676"/>
              <a:gd name="connsiteY59" fmla="*/ 391809 h 409576"/>
              <a:gd name="connsiteX60" fmla="*/ 333661 w 409676"/>
              <a:gd name="connsiteY60" fmla="*/ 404779 h 409576"/>
              <a:gd name="connsiteX61" fmla="*/ 303444 w 409676"/>
              <a:gd name="connsiteY61" fmla="*/ 404666 h 409576"/>
              <a:gd name="connsiteX62" fmla="*/ 280007 w 409676"/>
              <a:gd name="connsiteY62" fmla="*/ 318587 h 409576"/>
              <a:gd name="connsiteX63" fmla="*/ 318666 w 409676"/>
              <a:gd name="connsiteY63" fmla="*/ 357473 h 409576"/>
              <a:gd name="connsiteX64" fmla="*/ 357348 w 409676"/>
              <a:gd name="connsiteY64" fmla="*/ 318791 h 409576"/>
              <a:gd name="connsiteX65" fmla="*/ 318257 w 409676"/>
              <a:gd name="connsiteY65" fmla="*/ 279927 h 409576"/>
              <a:gd name="connsiteX66" fmla="*/ 279984 w 409676"/>
              <a:gd name="connsiteY66" fmla="*/ 318609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9676" h="409576">
                <a:moveTo>
                  <a:pt x="128988" y="289825"/>
                </a:moveTo>
                <a:cubicBezTo>
                  <a:pt x="134562" y="293762"/>
                  <a:pt x="141207" y="295855"/>
                  <a:pt x="148010" y="295832"/>
                </a:cubicBezTo>
                <a:lnTo>
                  <a:pt x="148010" y="295741"/>
                </a:lnTo>
                <a:cubicBezTo>
                  <a:pt x="161137" y="295764"/>
                  <a:pt x="173015" y="287959"/>
                  <a:pt x="178205" y="275900"/>
                </a:cubicBezTo>
                <a:lnTo>
                  <a:pt x="192153" y="233486"/>
                </a:lnTo>
                <a:cubicBezTo>
                  <a:pt x="198688" y="214008"/>
                  <a:pt x="214002" y="198736"/>
                  <a:pt x="233497" y="192255"/>
                </a:cubicBezTo>
                <a:lnTo>
                  <a:pt x="273954" y="179104"/>
                </a:lnTo>
                <a:cubicBezTo>
                  <a:pt x="291063" y="173092"/>
                  <a:pt x="300060" y="154350"/>
                  <a:pt x="294049" y="137242"/>
                </a:cubicBezTo>
                <a:cubicBezTo>
                  <a:pt x="290601" y="127429"/>
                  <a:pt x="282708" y="119830"/>
                  <a:pt x="272771" y="116757"/>
                </a:cubicBezTo>
                <a:lnTo>
                  <a:pt x="232838" y="103787"/>
                </a:lnTo>
                <a:cubicBezTo>
                  <a:pt x="213249" y="97273"/>
                  <a:pt x="197883" y="81898"/>
                  <a:pt x="191380" y="62306"/>
                </a:cubicBezTo>
                <a:lnTo>
                  <a:pt x="178228" y="21872"/>
                </a:lnTo>
                <a:cubicBezTo>
                  <a:pt x="172132" y="4754"/>
                  <a:pt x="153311" y="-4181"/>
                  <a:pt x="136193" y="1916"/>
                </a:cubicBezTo>
                <a:cubicBezTo>
                  <a:pt x="126706" y="5295"/>
                  <a:pt x="119289" y="12833"/>
                  <a:pt x="116063" y="22373"/>
                </a:cubicBezTo>
                <a:lnTo>
                  <a:pt x="102798" y="63148"/>
                </a:lnTo>
                <a:cubicBezTo>
                  <a:pt x="96316" y="82155"/>
                  <a:pt x="81470" y="97135"/>
                  <a:pt x="62523" y="103787"/>
                </a:cubicBezTo>
                <a:lnTo>
                  <a:pt x="22089" y="116780"/>
                </a:lnTo>
                <a:cubicBezTo>
                  <a:pt x="4946" y="122732"/>
                  <a:pt x="-4125" y="141454"/>
                  <a:pt x="1827" y="158597"/>
                </a:cubicBezTo>
                <a:cubicBezTo>
                  <a:pt x="5172" y="168229"/>
                  <a:pt x="12801" y="175765"/>
                  <a:pt x="22475" y="178990"/>
                </a:cubicBezTo>
                <a:lnTo>
                  <a:pt x="62386" y="191937"/>
                </a:lnTo>
                <a:cubicBezTo>
                  <a:pt x="81969" y="198499"/>
                  <a:pt x="97324" y="213890"/>
                  <a:pt x="103844" y="233486"/>
                </a:cubicBezTo>
                <a:lnTo>
                  <a:pt x="116996" y="273875"/>
                </a:lnTo>
                <a:cubicBezTo>
                  <a:pt x="119249" y="280314"/>
                  <a:pt x="123436" y="285889"/>
                  <a:pt x="128988" y="289803"/>
                </a:cubicBezTo>
                <a:close/>
                <a:moveTo>
                  <a:pt x="120478" y="193120"/>
                </a:moveTo>
                <a:cubicBezTo>
                  <a:pt x="117940" y="189805"/>
                  <a:pt x="115181" y="186665"/>
                  <a:pt x="112218" y="183723"/>
                </a:cubicBezTo>
                <a:lnTo>
                  <a:pt x="112286" y="183723"/>
                </a:lnTo>
                <a:cubicBezTo>
                  <a:pt x="101298" y="172728"/>
                  <a:pt x="87897" y="164445"/>
                  <a:pt x="73149" y="159535"/>
                </a:cubicBezTo>
                <a:lnTo>
                  <a:pt x="36742" y="147976"/>
                </a:lnTo>
                <a:lnTo>
                  <a:pt x="73399" y="136053"/>
                </a:lnTo>
                <a:cubicBezTo>
                  <a:pt x="87906" y="131030"/>
                  <a:pt x="101063" y="122738"/>
                  <a:pt x="111854" y="111819"/>
                </a:cubicBezTo>
                <a:cubicBezTo>
                  <a:pt x="122598" y="100831"/>
                  <a:pt x="130698" y="87540"/>
                  <a:pt x="135541" y="72955"/>
                </a:cubicBezTo>
                <a:lnTo>
                  <a:pt x="147259" y="36958"/>
                </a:lnTo>
                <a:lnTo>
                  <a:pt x="159000" y="73069"/>
                </a:lnTo>
                <a:cubicBezTo>
                  <a:pt x="168935" y="102921"/>
                  <a:pt x="192399" y="126318"/>
                  <a:pt x="222280" y="136166"/>
                </a:cubicBezTo>
                <a:lnTo>
                  <a:pt x="259141" y="148044"/>
                </a:lnTo>
                <a:lnTo>
                  <a:pt x="222962" y="159762"/>
                </a:lnTo>
                <a:cubicBezTo>
                  <a:pt x="193143" y="169679"/>
                  <a:pt x="169747" y="193081"/>
                  <a:pt x="159842" y="222905"/>
                </a:cubicBezTo>
                <a:lnTo>
                  <a:pt x="148124" y="258902"/>
                </a:lnTo>
                <a:lnTo>
                  <a:pt x="136405" y="222837"/>
                </a:lnTo>
                <a:cubicBezTo>
                  <a:pt x="132827" y="212097"/>
                  <a:pt x="127441" y="202047"/>
                  <a:pt x="120478" y="193120"/>
                </a:cubicBezTo>
                <a:close/>
                <a:moveTo>
                  <a:pt x="303444" y="404666"/>
                </a:moveTo>
                <a:cubicBezTo>
                  <a:pt x="299109" y="401576"/>
                  <a:pt x="295846" y="397207"/>
                  <a:pt x="294115" y="392174"/>
                </a:cubicBezTo>
                <a:lnTo>
                  <a:pt x="286651" y="369260"/>
                </a:lnTo>
                <a:cubicBezTo>
                  <a:pt x="283739" y="360413"/>
                  <a:pt x="276810" y="353466"/>
                  <a:pt x="267970" y="350533"/>
                </a:cubicBezTo>
                <a:lnTo>
                  <a:pt x="245421" y="343184"/>
                </a:lnTo>
                <a:cubicBezTo>
                  <a:pt x="234838" y="339614"/>
                  <a:pt x="227695" y="329709"/>
                  <a:pt x="227650" y="318541"/>
                </a:cubicBezTo>
                <a:cubicBezTo>
                  <a:pt x="227656" y="307446"/>
                  <a:pt x="234701" y="297578"/>
                  <a:pt x="245193" y="293967"/>
                </a:cubicBezTo>
                <a:lnTo>
                  <a:pt x="268084" y="286549"/>
                </a:lnTo>
                <a:cubicBezTo>
                  <a:pt x="276708" y="283486"/>
                  <a:pt x="283429" y="276605"/>
                  <a:pt x="286287" y="267913"/>
                </a:cubicBezTo>
                <a:lnTo>
                  <a:pt x="293659" y="245341"/>
                </a:lnTo>
                <a:cubicBezTo>
                  <a:pt x="298283" y="231741"/>
                  <a:pt x="313055" y="224464"/>
                  <a:pt x="326655" y="229088"/>
                </a:cubicBezTo>
                <a:cubicBezTo>
                  <a:pt x="334135" y="231629"/>
                  <a:pt x="340053" y="237434"/>
                  <a:pt x="342740" y="244863"/>
                </a:cubicBezTo>
                <a:lnTo>
                  <a:pt x="350226" y="267936"/>
                </a:lnTo>
                <a:cubicBezTo>
                  <a:pt x="353198" y="276703"/>
                  <a:pt x="360102" y="283575"/>
                  <a:pt x="368885" y="286503"/>
                </a:cubicBezTo>
                <a:lnTo>
                  <a:pt x="391457" y="293853"/>
                </a:lnTo>
                <a:cubicBezTo>
                  <a:pt x="405141" y="298133"/>
                  <a:pt x="412766" y="312696"/>
                  <a:pt x="408486" y="326382"/>
                </a:cubicBezTo>
                <a:cubicBezTo>
                  <a:pt x="406045" y="334191"/>
                  <a:pt x="400063" y="340394"/>
                  <a:pt x="392344" y="343116"/>
                </a:cubicBezTo>
                <a:lnTo>
                  <a:pt x="369272" y="350602"/>
                </a:lnTo>
                <a:cubicBezTo>
                  <a:pt x="360477" y="353571"/>
                  <a:pt x="353585" y="360495"/>
                  <a:pt x="350659" y="369306"/>
                </a:cubicBezTo>
                <a:lnTo>
                  <a:pt x="343332" y="391809"/>
                </a:lnTo>
                <a:cubicBezTo>
                  <a:pt x="341557" y="397043"/>
                  <a:pt x="338189" y="401594"/>
                  <a:pt x="333661" y="404779"/>
                </a:cubicBezTo>
                <a:cubicBezTo>
                  <a:pt x="324605" y="411219"/>
                  <a:pt x="312452" y="411171"/>
                  <a:pt x="303444" y="404666"/>
                </a:cubicBezTo>
                <a:close/>
                <a:moveTo>
                  <a:pt x="280007" y="318587"/>
                </a:moveTo>
                <a:cubicBezTo>
                  <a:pt x="298117" y="325026"/>
                  <a:pt x="312334" y="339325"/>
                  <a:pt x="318666" y="357473"/>
                </a:cubicBezTo>
                <a:cubicBezTo>
                  <a:pt x="325069" y="339407"/>
                  <a:pt x="339282" y="325194"/>
                  <a:pt x="357348" y="318791"/>
                </a:cubicBezTo>
                <a:cubicBezTo>
                  <a:pt x="339122" y="312400"/>
                  <a:pt x="324755" y="298117"/>
                  <a:pt x="318257" y="279927"/>
                </a:cubicBezTo>
                <a:cubicBezTo>
                  <a:pt x="311908" y="297885"/>
                  <a:pt x="297874" y="312070"/>
                  <a:pt x="279984" y="318609"/>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cxnSp>
        <p:nvCxnSpPr>
          <p:cNvPr id="43" name="Straight Connector 42">
            <a:extLst>
              <a:ext uri="{FF2B5EF4-FFF2-40B4-BE49-F238E27FC236}">
                <a16:creationId xmlns:a16="http://schemas.microsoft.com/office/drawing/2014/main" id="{B93E66C6-41AD-CA6B-F130-0A9D2E6335AB}"/>
              </a:ext>
              <a:ext uri="{C183D7F6-B498-43B3-948B-1728B52AA6E4}">
                <adec:decorative xmlns:adec="http://schemas.microsoft.com/office/drawing/2017/decorative" val="1"/>
              </a:ext>
            </a:extLst>
          </p:cNvPr>
          <p:cNvCxnSpPr>
            <a:cxnSpLocks/>
          </p:cNvCxnSpPr>
          <p:nvPr/>
        </p:nvCxnSpPr>
        <p:spPr>
          <a:xfrm>
            <a:off x="7955666" y="234017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E1D91A-8A6F-C7EC-F9AF-9E107491A2B1}"/>
              </a:ext>
              <a:ext uri="{C183D7F6-B498-43B3-948B-1728B52AA6E4}">
                <adec:decorative xmlns:adec="http://schemas.microsoft.com/office/drawing/2017/decorative" val="1"/>
              </a:ext>
            </a:extLst>
          </p:cNvPr>
          <p:cNvCxnSpPr>
            <a:cxnSpLocks/>
          </p:cNvCxnSpPr>
          <p:nvPr/>
        </p:nvCxnSpPr>
        <p:spPr>
          <a:xfrm>
            <a:off x="7955666" y="492840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 Placeholder 5">
            <a:extLst>
              <a:ext uri="{FF2B5EF4-FFF2-40B4-BE49-F238E27FC236}">
                <a16:creationId xmlns:a16="http://schemas.microsoft.com/office/drawing/2014/main" id="{7B36389C-A192-E90B-4660-9BAD5C87603E}"/>
              </a:ext>
            </a:extLst>
          </p:cNvPr>
          <p:cNvSpPr txBox="1">
            <a:spLocks/>
          </p:cNvSpPr>
          <p:nvPr/>
        </p:nvSpPr>
        <p:spPr>
          <a:xfrm>
            <a:off x="7930136" y="2486485"/>
            <a:ext cx="2971412" cy="39030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10000"/>
              </a:lnSpc>
              <a:spcBef>
                <a:spcPts val="300"/>
              </a:spcBef>
              <a:spcAft>
                <a:spcPts val="3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Enhancing employee satisfaction can require input from: </a:t>
            </a:r>
          </a:p>
        </p:txBody>
      </p:sp>
      <p:sp>
        <p:nvSpPr>
          <p:cNvPr id="46" name="Text Placeholder 72">
            <a:extLst>
              <a:ext uri="{FF2B5EF4-FFF2-40B4-BE49-F238E27FC236}">
                <a16:creationId xmlns:a16="http://schemas.microsoft.com/office/drawing/2014/main" id="{90922093-C64C-3720-A544-952417F80FC7}"/>
              </a:ext>
            </a:extLst>
          </p:cNvPr>
          <p:cNvSpPr txBox="1">
            <a:spLocks/>
          </p:cNvSpPr>
          <p:nvPr/>
        </p:nvSpPr>
        <p:spPr>
          <a:xfrm>
            <a:off x="7944896" y="3009407"/>
            <a:ext cx="3347617" cy="728854"/>
          </a:xfrm>
          <a:prstGeom prst="rect">
            <a:avLst/>
          </a:prstGeom>
        </p:spPr>
        <p:txBody>
          <a:bodyPr wrap="square" lIns="0" tIns="0" rIns="0" bIns="0" numCol="2">
            <a:spAutoFit/>
          </a:bodyPr>
          <a:lstStyle>
            <a:lvl1pPr marL="0" indent="0" algn="l" defTabSz="914400" rtl="0" eaLnBrk="1" latinLnBrk="0" hangingPunct="1">
              <a:lnSpc>
                <a:spcPct val="90000"/>
              </a:lnSpc>
              <a:spcBef>
                <a:spcPts val="1000"/>
              </a:spcBef>
              <a:buFont typeface="Arial" panose="020B0604020202020204" pitchFamily="34" charset="0"/>
              <a:buNone/>
              <a:defRPr lang="en-US" sz="600" b="0" i="0" kern="1200" dirty="0">
                <a:solidFill>
                  <a:srgbClr val="000000"/>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Service managers</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Change management</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Operations managers</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Product designer</a:t>
            </a:r>
          </a:p>
        </p:txBody>
      </p:sp>
      <p:pic>
        <p:nvPicPr>
          <p:cNvPr id="20" name="Picture 19">
            <a:extLst>
              <a:ext uri="{FF2B5EF4-FFF2-40B4-BE49-F238E27FC236}">
                <a16:creationId xmlns:a16="http://schemas.microsoft.com/office/drawing/2014/main" id="{71E625AA-A5AD-00D7-8F9E-822E14F9E675}"/>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9171345" y="4580362"/>
            <a:ext cx="3020655" cy="2277638"/>
          </a:xfrm>
          <a:prstGeom prst="rect">
            <a:avLst/>
          </a:prstGeom>
        </p:spPr>
      </p:pic>
      <p:sp>
        <p:nvSpPr>
          <p:cNvPr id="49" name="Text Placeholder 33">
            <a:extLst>
              <a:ext uri="{FF2B5EF4-FFF2-40B4-BE49-F238E27FC236}">
                <a16:creationId xmlns:a16="http://schemas.microsoft.com/office/drawing/2014/main" id="{C7A7AFBA-FBB5-217C-0A72-2E7F05EC1642}"/>
              </a:ext>
            </a:extLst>
          </p:cNvPr>
          <p:cNvSpPr txBox="1">
            <a:spLocks/>
          </p:cNvSpPr>
          <p:nvPr/>
        </p:nvSpPr>
        <p:spPr>
          <a:xfrm>
            <a:off x="838199" y="3465576"/>
            <a:ext cx="6400801" cy="723275"/>
          </a:xfrm>
          <a:prstGeom prst="rect">
            <a:avLst/>
          </a:prstGeom>
        </p:spPr>
        <p:txBody>
          <a:bodyPr wrap="square" lIns="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Copilot can help enhance employee satisfaction in operations by enabling faster issue resolution and generating personalized email responses to inquiries. </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highlight>
                <a:srgbClr val="FFFF00"/>
              </a:highlight>
              <a:uLnTx/>
              <a:uFillTx/>
              <a:latin typeface="Segoe UI"/>
              <a:ea typeface="+mn-ea"/>
              <a:cs typeface="Segoe UI" panose="020B0502040204020203" pitchFamily="34" charset="0"/>
            </a:endParaRPr>
          </a:p>
        </p:txBody>
      </p:sp>
      <p:cxnSp>
        <p:nvCxnSpPr>
          <p:cNvPr id="50" name="Straight Connector 49">
            <a:extLst>
              <a:ext uri="{FF2B5EF4-FFF2-40B4-BE49-F238E27FC236}">
                <a16:creationId xmlns:a16="http://schemas.microsoft.com/office/drawing/2014/main" id="{7852ED8D-A4D8-8B62-1BF3-24A784C2640F}"/>
              </a:ext>
              <a:ext uri="{C183D7F6-B498-43B3-948B-1728B52AA6E4}">
                <adec:decorative xmlns:adec="http://schemas.microsoft.com/office/drawing/2017/decorative" val="1"/>
              </a:ext>
            </a:extLst>
          </p:cNvPr>
          <p:cNvCxnSpPr>
            <a:cxnSpLocks/>
          </p:cNvCxnSpPr>
          <p:nvPr/>
        </p:nvCxnSpPr>
        <p:spPr>
          <a:xfrm>
            <a:off x="863600" y="4027632"/>
            <a:ext cx="6506191"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26">
            <a:extLst>
              <a:ext uri="{FF2B5EF4-FFF2-40B4-BE49-F238E27FC236}">
                <a16:creationId xmlns:a16="http://schemas.microsoft.com/office/drawing/2014/main" id="{739D382B-AF8E-D53A-4367-21DAE6CA474B}"/>
              </a:ext>
            </a:extLst>
          </p:cNvPr>
          <p:cNvSpPr/>
          <p:nvPr/>
        </p:nvSpPr>
        <p:spPr bwMode="auto">
          <a:xfrm>
            <a:off x="863600" y="4107921"/>
            <a:ext cx="5080000" cy="365760"/>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flip="none" rotWithShape="1">
                  <a:gsLst>
                    <a:gs pos="37000">
                      <a:srgbClr val="0078D4"/>
                    </a:gs>
                    <a:gs pos="100000">
                      <a:srgbClr val="C03BC4"/>
                    </a:gs>
                  </a:gsLst>
                  <a:path path="circle">
                    <a:fillToRect r="100000" b="100000"/>
                  </a:path>
                  <a:tileRect l="-100000" t="-100000"/>
                </a:gradFill>
                <a:effectLst/>
                <a:uLnTx/>
                <a:uFillTx/>
                <a:latin typeface="Segoe UI Semibold"/>
                <a:ea typeface="+mn-ea"/>
                <a:cs typeface="+mn-cs"/>
              </a:rPr>
              <a:t>How Microsoft Copilot can help increase productivity</a:t>
            </a:r>
          </a:p>
        </p:txBody>
      </p:sp>
      <p:sp>
        <p:nvSpPr>
          <p:cNvPr id="2" name="Text Placeholder 4">
            <a:extLst>
              <a:ext uri="{FF2B5EF4-FFF2-40B4-BE49-F238E27FC236}">
                <a16:creationId xmlns:a16="http://schemas.microsoft.com/office/drawing/2014/main" id="{54F56463-A28C-84B1-0256-04BEAC0EDD3F}"/>
              </a:ext>
              <a:ext uri="{C183D7F6-B498-43B3-948B-1728B52AA6E4}">
                <adec:decorative xmlns:adec="http://schemas.microsoft.com/office/drawing/2017/decorative" val="1"/>
              </a:ext>
            </a:extLst>
          </p:cNvPr>
          <p:cNvSpPr txBox="1">
            <a:spLocks/>
          </p:cNvSpPr>
          <p:nvPr/>
        </p:nvSpPr>
        <p:spPr>
          <a:xfrm>
            <a:off x="863599" y="4626315"/>
            <a:ext cx="1485480" cy="1483483"/>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10000"/>
              </a:lnSpc>
              <a:spcBef>
                <a:spcPts val="0"/>
              </a:spcBef>
              <a:spcAft>
                <a:spcPts val="9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Efficient ticket resolution</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identify urgent issues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Organize information from past interactions</a:t>
            </a:r>
          </a:p>
        </p:txBody>
      </p:sp>
      <p:sp>
        <p:nvSpPr>
          <p:cNvPr id="3" name="Text Placeholder 4">
            <a:extLst>
              <a:ext uri="{FF2B5EF4-FFF2-40B4-BE49-F238E27FC236}">
                <a16:creationId xmlns:a16="http://schemas.microsoft.com/office/drawing/2014/main" id="{386D13B3-B3C2-BB1B-00EB-4983AF30DBBF}"/>
              </a:ext>
              <a:ext uri="{C183D7F6-B498-43B3-948B-1728B52AA6E4}">
                <adec:decorative xmlns:adec="http://schemas.microsoft.com/office/drawing/2017/decorative" val="1"/>
              </a:ext>
            </a:extLst>
          </p:cNvPr>
          <p:cNvSpPr txBox="1">
            <a:spLocks/>
          </p:cNvSpPr>
          <p:nvPr/>
        </p:nvSpPr>
        <p:spPr>
          <a:xfrm>
            <a:off x="2715738" y="4626315"/>
            <a:ext cx="1698039" cy="1483483"/>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9525" marR="0" lvl="0" indent="-9525" algn="l" defTabSz="932597" rtl="0" eaLnBrk="1" fontAlgn="auto" latinLnBrk="0" hangingPunct="1">
              <a:lnSpc>
                <a:spcPct val="110000"/>
              </a:lnSpc>
              <a:spcBef>
                <a:spcPts val="0"/>
              </a:spcBef>
              <a:spcAft>
                <a:spcPts val="9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Personalized communications</a:t>
            </a:r>
          </a:p>
          <a:p>
            <a:pPr marL="142875" marR="0" lvl="0" indent="-133350"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Generate personalized responses based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 history</a:t>
            </a:r>
          </a:p>
          <a:p>
            <a:pPr marL="142875" marR="0" lvl="0" indent="-133350"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Rapidly prepare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the meeting</a:t>
            </a:r>
          </a:p>
        </p:txBody>
      </p:sp>
      <p:sp>
        <p:nvSpPr>
          <p:cNvPr id="4" name="Text Placeholder 4">
            <a:extLst>
              <a:ext uri="{FF2B5EF4-FFF2-40B4-BE49-F238E27FC236}">
                <a16:creationId xmlns:a16="http://schemas.microsoft.com/office/drawing/2014/main" id="{4D033487-019A-75ED-8D56-277D62BEF179}"/>
              </a:ext>
              <a:ext uri="{C183D7F6-B498-43B3-948B-1728B52AA6E4}">
                <adec:decorative xmlns:adec="http://schemas.microsoft.com/office/drawing/2017/decorative" val="1"/>
              </a:ext>
            </a:extLst>
          </p:cNvPr>
          <p:cNvSpPr txBox="1">
            <a:spLocks/>
          </p:cNvSpPr>
          <p:nvPr/>
        </p:nvSpPr>
        <p:spPr>
          <a:xfrm>
            <a:off x="4697350" y="4626315"/>
            <a:ext cx="2023037" cy="1472198"/>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113" marR="0" lvl="0" indent="-11113" algn="l" defTabSz="93259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Process optimization</a:t>
            </a:r>
          </a:p>
          <a:p>
            <a:pPr marL="141288" marR="0" lvl="0" indent="-141288"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assists with drafting mails</a:t>
            </a:r>
          </a:p>
          <a:p>
            <a:pPr marL="141288" marR="0" lvl="0" indent="-141288"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Analyze data and create actionable insights</a:t>
            </a:r>
          </a:p>
          <a:p>
            <a:pPr marL="141288" marR="0" lvl="0" indent="-141288"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Collaborate with Teams and rapidly create proposals</a:t>
            </a:r>
          </a:p>
        </p:txBody>
      </p:sp>
      <p:pic>
        <p:nvPicPr>
          <p:cNvPr id="5" name="Picture 4">
            <a:extLst>
              <a:ext uri="{FF2B5EF4-FFF2-40B4-BE49-F238E27FC236}">
                <a16:creationId xmlns:a16="http://schemas.microsoft.com/office/drawing/2014/main" id="{11EF42C7-BBA9-AA54-F0F3-CEDD9F4DDED2}"/>
              </a:ext>
              <a:ext uri="{C183D7F6-B498-43B3-948B-1728B52AA6E4}">
                <adec:decorative xmlns:adec="http://schemas.microsoft.com/office/drawing/2017/decorative" val="1"/>
              </a:ext>
            </a:extLst>
          </p:cNvPr>
          <p:cNvPicPr>
            <a:picLocks/>
          </p:cNvPicPr>
          <p:nvPr/>
        </p:nvPicPr>
        <p:blipFill rotWithShape="1">
          <a:blip r:embed="rId6" cstate="screen">
            <a:extLst>
              <a:ext uri="{28A0092B-C50C-407E-A947-70E740481C1C}">
                <a14:useLocalDpi xmlns:a14="http://schemas.microsoft.com/office/drawing/2010/main" val="0"/>
              </a:ext>
            </a:extLst>
          </a:blip>
          <a:srcRect t="-1"/>
          <a:stretch/>
        </p:blipFill>
        <p:spPr>
          <a:xfrm>
            <a:off x="715083" y="1579849"/>
            <a:ext cx="6831467" cy="1668728"/>
          </a:xfrm>
          <a:prstGeom prst="roundRect">
            <a:avLst>
              <a:gd name="adj" fmla="val 3554"/>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pic>
    </p:spTree>
    <p:extLst>
      <p:ext uri="{BB962C8B-B14F-4D97-AF65-F5344CB8AC3E}">
        <p14:creationId xmlns:p14="http://schemas.microsoft.com/office/powerpoint/2010/main" val="40154429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FEC78586-81A2-C98D-681F-3FEFD9E19FFA}"/>
              </a:ext>
              <a:ext uri="{C183D7F6-B498-43B3-948B-1728B52AA6E4}">
                <adec:decorative xmlns:adec="http://schemas.microsoft.com/office/drawing/2017/decorative" val="1"/>
              </a:ext>
            </a:extLst>
          </p:cNvPr>
          <p:cNvPicPr>
            <a:picLocks noChangeAspect="1"/>
          </p:cNvPicPr>
          <p:nvPr/>
        </p:nvPicPr>
        <p:blipFill rotWithShape="1">
          <a:blip r:embed="rId2" cstate="screen">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18253" t="13873" r="10815" b="20451"/>
          <a:stretch/>
        </p:blipFill>
        <p:spPr>
          <a:xfrm>
            <a:off x="589069" y="1448904"/>
            <a:ext cx="11013862" cy="4882759"/>
          </a:xfrm>
          <a:prstGeom prst="roundRect">
            <a:avLst>
              <a:gd name="adj" fmla="val 2585"/>
            </a:avLst>
          </a:prstGeom>
          <a:solidFill>
            <a:schemeClr val="bg1"/>
          </a:solidFill>
          <a:ln>
            <a:solidFill>
              <a:schemeClr val="bg1"/>
            </a:solidFill>
          </a:ln>
          <a:effectLst>
            <a:outerShdw blurRad="223661" dist="140295" dir="2700000" algn="tl" rotWithShape="0">
              <a:schemeClr val="accent1">
                <a:alpha val="15000"/>
              </a:schemeClr>
            </a:outerShdw>
          </a:effectLst>
        </p:spPr>
      </p:pic>
      <p:pic>
        <p:nvPicPr>
          <p:cNvPr id="35" name="Picture 34" descr="A close-up of colorful objects&#10;&#10;Description automatically generated">
            <a:extLst>
              <a:ext uri="{FF2B5EF4-FFF2-40B4-BE49-F238E27FC236}">
                <a16:creationId xmlns:a16="http://schemas.microsoft.com/office/drawing/2014/main" id="{3BDF38A1-511E-BEB5-7C6D-CE17F3B4B8DA}"/>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rot="10800000" flipH="1">
            <a:off x="0" y="1"/>
            <a:ext cx="5906052" cy="2855024"/>
          </a:xfrm>
          <a:prstGeom prst="rect">
            <a:avLst/>
          </a:prstGeom>
        </p:spPr>
      </p:pic>
      <p:sp>
        <p:nvSpPr>
          <p:cNvPr id="2" name="Title 1">
            <a:extLst>
              <a:ext uri="{FF2B5EF4-FFF2-40B4-BE49-F238E27FC236}">
                <a16:creationId xmlns:a16="http://schemas.microsoft.com/office/drawing/2014/main" id="{B9EFFFB5-7077-89A4-73AE-3E6CCD4FD4E4}"/>
              </a:ext>
            </a:extLst>
          </p:cNvPr>
          <p:cNvSpPr>
            <a:spLocks noGrp="1"/>
          </p:cNvSpPr>
          <p:nvPr>
            <p:ph type="title"/>
          </p:nvPr>
        </p:nvSpPr>
        <p:spPr>
          <a:xfrm>
            <a:off x="589069" y="457200"/>
            <a:ext cx="10515600" cy="553998"/>
          </a:xfrm>
        </p:spPr>
        <p:txBody>
          <a:bodyPr>
            <a:noAutofit/>
          </a:bodyPr>
          <a:lstStyle/>
          <a:p>
            <a:r>
              <a:rPr lang="en-US">
                <a:latin typeface="Segoe UI Semibold" panose="020B0702040204020203" pitchFamily="34" charset="0"/>
                <a:cs typeface="Segoe UI Semibold" panose="020B0702040204020203" pitchFamily="34" charset="0"/>
              </a:rPr>
              <a:t>KPI – </a:t>
            </a:r>
            <a:r>
              <a:rPr kumimoji="0" lang="en-US" b="1" i="0" u="none" strike="noStrike" kern="1200" cap="none" spc="0" normalizeH="0" baseline="0" noProof="0">
                <a:ln>
                  <a:noFill/>
                </a:ln>
                <a:gradFill>
                  <a:gsLst>
                    <a:gs pos="73000">
                      <a:srgbClr val="0078D4"/>
                    </a:gs>
                    <a:gs pos="12000">
                      <a:srgbClr val="C03BC4"/>
                    </a:gs>
                  </a:gsLst>
                  <a:path path="circle">
                    <a:fillToRect l="100000" t="100000"/>
                  </a:path>
                </a:gradFill>
                <a:effectLst/>
                <a:uLnTx/>
                <a:uFillTx/>
                <a:latin typeface="Segoe UI Semibold"/>
                <a:ea typeface="+mn-ea"/>
                <a:cs typeface="Segoe UI Semibold" panose="020B0702040204020203" pitchFamily="34" charset="0"/>
              </a:rPr>
              <a:t>Reduce risk</a:t>
            </a:r>
            <a:endParaRPr lang="en-US">
              <a:gradFill>
                <a:gsLst>
                  <a:gs pos="73000">
                    <a:srgbClr val="0078D4"/>
                  </a:gs>
                  <a:gs pos="12000">
                    <a:srgbClr val="C03BC4"/>
                  </a:gs>
                </a:gsLst>
                <a:path path="circle">
                  <a:fillToRect l="100000" t="100000"/>
                </a:path>
              </a:gradFill>
              <a:highlight>
                <a:srgbClr val="FFFF00"/>
              </a:highlight>
              <a:latin typeface="Segoe UI Semibold" panose="020B0702040204020203" pitchFamily="34" charset="0"/>
              <a:cs typeface="Segoe UI Semibold" panose="020B0702040204020203" pitchFamily="34" charset="0"/>
            </a:endParaRPr>
          </a:p>
        </p:txBody>
      </p:sp>
      <p:sp>
        <p:nvSpPr>
          <p:cNvPr id="5" name="Text Placeholder 33">
            <a:extLst>
              <a:ext uri="{FF2B5EF4-FFF2-40B4-BE49-F238E27FC236}">
                <a16:creationId xmlns:a16="http://schemas.microsoft.com/office/drawing/2014/main" id="{1B9D6020-AF30-E9F8-17B0-AD87458D0E88}"/>
              </a:ext>
            </a:extLst>
          </p:cNvPr>
          <p:cNvSpPr txBox="1">
            <a:spLocks/>
          </p:cNvSpPr>
          <p:nvPr/>
        </p:nvSpPr>
        <p:spPr>
          <a:xfrm>
            <a:off x="838199" y="3465576"/>
            <a:ext cx="6080897" cy="723275"/>
          </a:xfrm>
          <a:prstGeom prst="rect">
            <a:avLst/>
          </a:prstGeom>
        </p:spPr>
        <p:txBody>
          <a:bodyPr wrap="square" lIns="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 identifying anomalies, suggesting preventive measures, and streamlining processes, Copilot enhances operational reliability and minimizes risks.</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highlight>
                <a:srgbClr val="FFFF00"/>
              </a:highlight>
              <a:uLnTx/>
              <a:uFillTx/>
              <a:latin typeface="Segoe UI"/>
              <a:ea typeface="+mn-ea"/>
              <a:cs typeface="Segoe UI" panose="020B0502040204020203" pitchFamily="34" charset="0"/>
            </a:endParaRPr>
          </a:p>
        </p:txBody>
      </p:sp>
      <p:pic>
        <p:nvPicPr>
          <p:cNvPr id="24" name="Picture 23" descr="Photo of sales meeting">
            <a:extLst>
              <a:ext uri="{FF2B5EF4-FFF2-40B4-BE49-F238E27FC236}">
                <a16:creationId xmlns:a16="http://schemas.microsoft.com/office/drawing/2014/main" id="{F5C531FF-9932-7BCD-1BF9-3780AA70D791}"/>
              </a:ext>
            </a:extLst>
          </p:cNvPr>
          <p:cNvPicPr>
            <a:picLocks/>
          </p:cNvPicPr>
          <p:nvPr/>
        </p:nvPicPr>
        <p:blipFill rotWithShape="1">
          <a:blip r:embed="rId5" cstate="screen">
            <a:extLst>
              <a:ext uri="{28A0092B-C50C-407E-A947-70E740481C1C}">
                <a14:useLocalDpi xmlns:a14="http://schemas.microsoft.com/office/drawing/2010/main" val="0"/>
              </a:ext>
            </a:extLst>
          </a:blip>
          <a:srcRect/>
          <a:stretch/>
        </p:blipFill>
        <p:spPr>
          <a:xfrm>
            <a:off x="715085" y="1596603"/>
            <a:ext cx="6845775" cy="1648746"/>
          </a:xfrm>
          <a:prstGeom prst="roundRect">
            <a:avLst>
              <a:gd name="adj" fmla="val 3554"/>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pic>
      <p:cxnSp>
        <p:nvCxnSpPr>
          <p:cNvPr id="28" name="Straight Connector 27">
            <a:extLst>
              <a:ext uri="{FF2B5EF4-FFF2-40B4-BE49-F238E27FC236}">
                <a16:creationId xmlns:a16="http://schemas.microsoft.com/office/drawing/2014/main" id="{51B84402-A636-A285-4E06-1EFCA8FA31FB}"/>
              </a:ext>
              <a:ext uri="{C183D7F6-B498-43B3-948B-1728B52AA6E4}">
                <adec:decorative xmlns:adec="http://schemas.microsoft.com/office/drawing/2017/decorative" val="1"/>
              </a:ext>
            </a:extLst>
          </p:cNvPr>
          <p:cNvCxnSpPr>
            <a:cxnSpLocks/>
          </p:cNvCxnSpPr>
          <p:nvPr/>
        </p:nvCxnSpPr>
        <p:spPr>
          <a:xfrm>
            <a:off x="863600" y="4027632"/>
            <a:ext cx="6506191"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4">
            <a:extLst>
              <a:ext uri="{FF2B5EF4-FFF2-40B4-BE49-F238E27FC236}">
                <a16:creationId xmlns:a16="http://schemas.microsoft.com/office/drawing/2014/main" id="{4F024DAE-2248-E0B8-2109-55EB38A955EC}"/>
              </a:ext>
              <a:ext uri="{C183D7F6-B498-43B3-948B-1728B52AA6E4}">
                <adec:decorative xmlns:adec="http://schemas.microsoft.com/office/drawing/2017/decorative" val="1"/>
              </a:ext>
            </a:extLst>
          </p:cNvPr>
          <p:cNvSpPr txBox="1">
            <a:spLocks/>
          </p:cNvSpPr>
          <p:nvPr/>
        </p:nvSpPr>
        <p:spPr>
          <a:xfrm>
            <a:off x="863598" y="4626315"/>
            <a:ext cx="1852139" cy="1483483"/>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10000"/>
              </a:lnSpc>
              <a:spcBef>
                <a:spcPts val="0"/>
              </a:spcBef>
              <a:spcAft>
                <a:spcPts val="9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Identify </a:t>
            </a:r>
            <a:b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b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risks</a:t>
            </a:r>
          </a:p>
          <a:p>
            <a:pPr marL="142875" marR="0" lvl="0" indent="-133350"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Continuously monitor regulations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Enable timely detection and proactive risk management</a:t>
            </a:r>
          </a:p>
        </p:txBody>
      </p:sp>
      <p:sp>
        <p:nvSpPr>
          <p:cNvPr id="11" name="Text Placeholder 4">
            <a:extLst>
              <a:ext uri="{FF2B5EF4-FFF2-40B4-BE49-F238E27FC236}">
                <a16:creationId xmlns:a16="http://schemas.microsoft.com/office/drawing/2014/main" id="{EB8F7E89-E895-77A7-4359-645CC02E339D}"/>
              </a:ext>
              <a:ext uri="{C183D7F6-B498-43B3-948B-1728B52AA6E4}">
                <adec:decorative xmlns:adec="http://schemas.microsoft.com/office/drawing/2017/decorative" val="1"/>
              </a:ext>
            </a:extLst>
          </p:cNvPr>
          <p:cNvSpPr txBox="1">
            <a:spLocks/>
          </p:cNvSpPr>
          <p:nvPr/>
        </p:nvSpPr>
        <p:spPr>
          <a:xfrm>
            <a:off x="2715738" y="4626315"/>
            <a:ext cx="1698039" cy="1498872"/>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10000"/>
              </a:lnSpc>
              <a:spcBef>
                <a:spcPts val="0"/>
              </a:spcBef>
              <a:spcAft>
                <a:spcPts val="9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Utilize predictive analytics</a:t>
            </a:r>
          </a:p>
          <a:p>
            <a:pPr marL="142875" marR="0" lvl="0" indent="-133350"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Analyze historical data and identify deviations</a:t>
            </a:r>
          </a:p>
          <a:p>
            <a:pPr marL="142875" marR="0" lvl="0" indent="-133350"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Identify supplier performance issues</a:t>
            </a:r>
          </a:p>
          <a:p>
            <a:pPr marL="142875" marR="0" lvl="0" indent="-133350"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6" name="Text Placeholder 4">
            <a:extLst>
              <a:ext uri="{FF2B5EF4-FFF2-40B4-BE49-F238E27FC236}">
                <a16:creationId xmlns:a16="http://schemas.microsoft.com/office/drawing/2014/main" id="{519BF7B9-939F-C46E-8D3D-A292D597ED34}"/>
              </a:ext>
              <a:ext uri="{C183D7F6-B498-43B3-948B-1728B52AA6E4}">
                <adec:decorative xmlns:adec="http://schemas.microsoft.com/office/drawing/2017/decorative" val="1"/>
              </a:ext>
            </a:extLst>
          </p:cNvPr>
          <p:cNvSpPr txBox="1">
            <a:spLocks/>
          </p:cNvSpPr>
          <p:nvPr/>
        </p:nvSpPr>
        <p:spPr>
          <a:xfrm>
            <a:off x="4697350" y="4626315"/>
            <a:ext cx="2023037" cy="1503489"/>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10000"/>
              </a:lnSpc>
              <a:spcBef>
                <a:spcPts val="0"/>
              </a:spcBef>
              <a:spcAft>
                <a:spcPts val="9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Enable change management</a:t>
            </a:r>
          </a:p>
          <a:p>
            <a:pPr marL="141288" marR="0" lvl="0" indent="-141288"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Simplify creation of a change plan</a:t>
            </a:r>
          </a:p>
          <a:p>
            <a:pPr marL="141288" marR="0" lvl="0" indent="-141288"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create targeted communications for enablement</a:t>
            </a:r>
          </a:p>
          <a:p>
            <a:pPr marL="141288" marR="0" lvl="0" indent="-141288"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Monitor adoption</a:t>
            </a:r>
          </a:p>
        </p:txBody>
      </p:sp>
      <p:sp>
        <p:nvSpPr>
          <p:cNvPr id="18" name="Freeform: Shape 32">
            <a:extLst>
              <a:ext uri="{FF2B5EF4-FFF2-40B4-BE49-F238E27FC236}">
                <a16:creationId xmlns:a16="http://schemas.microsoft.com/office/drawing/2014/main" id="{DEDA6150-20E8-2968-15D3-45ACCD7AC18E}"/>
              </a:ext>
              <a:ext uri="{C183D7F6-B498-43B3-948B-1728B52AA6E4}">
                <adec:decorative xmlns:adec="http://schemas.microsoft.com/office/drawing/2017/decorative" val="1"/>
              </a:ext>
            </a:extLst>
          </p:cNvPr>
          <p:cNvSpPr>
            <a:spLocks/>
          </p:cNvSpPr>
          <p:nvPr/>
        </p:nvSpPr>
        <p:spPr bwMode="auto">
          <a:xfrm>
            <a:off x="7697337" y="1596603"/>
            <a:ext cx="3727901" cy="2274542"/>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Rectangle: Rounded Corners 26">
            <a:extLst>
              <a:ext uri="{FF2B5EF4-FFF2-40B4-BE49-F238E27FC236}">
                <a16:creationId xmlns:a16="http://schemas.microsoft.com/office/drawing/2014/main" id="{34F92DBD-1BBE-5BC1-151A-24CE7B2F3F39}"/>
              </a:ext>
            </a:extLst>
          </p:cNvPr>
          <p:cNvSpPr/>
          <p:nvPr/>
        </p:nvSpPr>
        <p:spPr bwMode="auto">
          <a:xfrm>
            <a:off x="8438481" y="1781312"/>
            <a:ext cx="1258802"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Roles</a:t>
            </a:r>
          </a:p>
        </p:txBody>
      </p:sp>
      <p:sp>
        <p:nvSpPr>
          <p:cNvPr id="21" name="Freeform: Shape 2">
            <a:extLst>
              <a:ext uri="{FF2B5EF4-FFF2-40B4-BE49-F238E27FC236}">
                <a16:creationId xmlns:a16="http://schemas.microsoft.com/office/drawing/2014/main" id="{53A2A082-2176-65E8-594F-01FE2C46459F}"/>
              </a:ext>
              <a:ext uri="{C183D7F6-B498-43B3-948B-1728B52AA6E4}">
                <adec:decorative xmlns:adec="http://schemas.microsoft.com/office/drawing/2017/decorative" val="1"/>
              </a:ext>
            </a:extLst>
          </p:cNvPr>
          <p:cNvSpPr/>
          <p:nvPr/>
        </p:nvSpPr>
        <p:spPr>
          <a:xfrm>
            <a:off x="7930135" y="1803503"/>
            <a:ext cx="321377" cy="321377"/>
          </a:xfrm>
          <a:custGeom>
            <a:avLst/>
            <a:gdLst>
              <a:gd name="connsiteX0" fmla="*/ 68580 w 266700"/>
              <a:gd name="connsiteY0" fmla="*/ 137160 h 266700"/>
              <a:gd name="connsiteX1" fmla="*/ 64770 w 266700"/>
              <a:gd name="connsiteY1" fmla="*/ 140970 h 266700"/>
              <a:gd name="connsiteX2" fmla="*/ 64770 w 266700"/>
              <a:gd name="connsiteY2" fmla="*/ 148590 h 266700"/>
              <a:gd name="connsiteX3" fmla="*/ 66736 w 266700"/>
              <a:gd name="connsiteY3" fmla="*/ 154869 h 266700"/>
              <a:gd name="connsiteX4" fmla="*/ 68047 w 266700"/>
              <a:gd name="connsiteY4" fmla="*/ 156698 h 266700"/>
              <a:gd name="connsiteX5" fmla="*/ 77572 w 266700"/>
              <a:gd name="connsiteY5" fmla="*/ 164851 h 266700"/>
              <a:gd name="connsiteX6" fmla="*/ 114300 w 266700"/>
              <a:gd name="connsiteY6" fmla="*/ 171450 h 266700"/>
              <a:gd name="connsiteX7" fmla="*/ 153741 w 266700"/>
              <a:gd name="connsiteY7" fmla="*/ 164943 h 266700"/>
              <a:gd name="connsiteX8" fmla="*/ 161407 w 266700"/>
              <a:gd name="connsiteY8" fmla="*/ 157079 h 266700"/>
              <a:gd name="connsiteX9" fmla="*/ 162276 w 266700"/>
              <a:gd name="connsiteY9" fmla="*/ 155448 h 266700"/>
              <a:gd name="connsiteX10" fmla="*/ 163830 w 266700"/>
              <a:gd name="connsiteY10" fmla="*/ 148590 h 266700"/>
              <a:gd name="connsiteX11" fmla="*/ 163830 w 266700"/>
              <a:gd name="connsiteY11" fmla="*/ 140970 h 266700"/>
              <a:gd name="connsiteX12" fmla="*/ 160020 w 266700"/>
              <a:gd name="connsiteY12" fmla="*/ 137160 h 266700"/>
              <a:gd name="connsiteX13" fmla="*/ 68580 w 266700"/>
              <a:gd name="connsiteY13" fmla="*/ 114300 h 266700"/>
              <a:gd name="connsiteX14" fmla="*/ 160020 w 266700"/>
              <a:gd name="connsiteY14" fmla="*/ 114300 h 266700"/>
              <a:gd name="connsiteX15" fmla="*/ 186690 w 266700"/>
              <a:gd name="connsiteY15" fmla="*/ 140970 h 266700"/>
              <a:gd name="connsiteX16" fmla="*/ 186690 w 266700"/>
              <a:gd name="connsiteY16" fmla="*/ 148590 h 266700"/>
              <a:gd name="connsiteX17" fmla="*/ 168707 w 266700"/>
              <a:gd name="connsiteY17" fmla="*/ 182042 h 266700"/>
              <a:gd name="connsiteX18" fmla="*/ 114300 w 266700"/>
              <a:gd name="connsiteY18" fmla="*/ 194310 h 266700"/>
              <a:gd name="connsiteX19" fmla="*/ 62880 w 266700"/>
              <a:gd name="connsiteY19" fmla="*/ 182118 h 266700"/>
              <a:gd name="connsiteX20" fmla="*/ 41910 w 266700"/>
              <a:gd name="connsiteY20" fmla="*/ 148590 h 266700"/>
              <a:gd name="connsiteX21" fmla="*/ 41910 w 266700"/>
              <a:gd name="connsiteY21" fmla="*/ 140970 h 266700"/>
              <a:gd name="connsiteX22" fmla="*/ 68580 w 266700"/>
              <a:gd name="connsiteY22" fmla="*/ 114300 h 266700"/>
              <a:gd name="connsiteX23" fmla="*/ 114300 w 266700"/>
              <a:gd name="connsiteY23" fmla="*/ 53340 h 266700"/>
              <a:gd name="connsiteX24" fmla="*/ 99060 w 266700"/>
              <a:gd name="connsiteY24" fmla="*/ 68580 h 266700"/>
              <a:gd name="connsiteX25" fmla="*/ 114300 w 266700"/>
              <a:gd name="connsiteY25" fmla="*/ 83820 h 266700"/>
              <a:gd name="connsiteX26" fmla="*/ 129540 w 266700"/>
              <a:gd name="connsiteY26" fmla="*/ 68580 h 266700"/>
              <a:gd name="connsiteX27" fmla="*/ 114300 w 266700"/>
              <a:gd name="connsiteY27" fmla="*/ 53340 h 266700"/>
              <a:gd name="connsiteX28" fmla="*/ 243840 w 266700"/>
              <a:gd name="connsiteY28" fmla="*/ 45872 h 266700"/>
              <a:gd name="connsiteX29" fmla="*/ 266700 w 266700"/>
              <a:gd name="connsiteY29" fmla="*/ 87630 h 266700"/>
              <a:gd name="connsiteX30" fmla="*/ 266700 w 266700"/>
              <a:gd name="connsiteY30" fmla="*/ 186690 h 266700"/>
              <a:gd name="connsiteX31" fmla="*/ 186690 w 266700"/>
              <a:gd name="connsiteY31" fmla="*/ 266700 h 266700"/>
              <a:gd name="connsiteX32" fmla="*/ 87630 w 266700"/>
              <a:gd name="connsiteY32" fmla="*/ 266700 h 266700"/>
              <a:gd name="connsiteX33" fmla="*/ 45872 w 266700"/>
              <a:gd name="connsiteY33" fmla="*/ 243840 h 266700"/>
              <a:gd name="connsiteX34" fmla="*/ 186690 w 266700"/>
              <a:gd name="connsiteY34" fmla="*/ 243840 h 266700"/>
              <a:gd name="connsiteX35" fmla="*/ 243840 w 266700"/>
              <a:gd name="connsiteY35" fmla="*/ 186690 h 266700"/>
              <a:gd name="connsiteX36" fmla="*/ 114300 w 266700"/>
              <a:gd name="connsiteY36" fmla="*/ 30480 h 266700"/>
              <a:gd name="connsiteX37" fmla="*/ 152400 w 266700"/>
              <a:gd name="connsiteY37" fmla="*/ 68580 h 266700"/>
              <a:gd name="connsiteX38" fmla="*/ 114300 w 266700"/>
              <a:gd name="connsiteY38" fmla="*/ 106680 h 266700"/>
              <a:gd name="connsiteX39" fmla="*/ 76200 w 266700"/>
              <a:gd name="connsiteY39" fmla="*/ 68580 h 266700"/>
              <a:gd name="connsiteX40" fmla="*/ 114300 w 266700"/>
              <a:gd name="connsiteY40" fmla="*/ 30480 h 266700"/>
              <a:gd name="connsiteX41" fmla="*/ 49530 w 266700"/>
              <a:gd name="connsiteY41" fmla="*/ 22860 h 266700"/>
              <a:gd name="connsiteX42" fmla="*/ 22860 w 266700"/>
              <a:gd name="connsiteY42" fmla="*/ 49530 h 266700"/>
              <a:gd name="connsiteX43" fmla="*/ 22860 w 266700"/>
              <a:gd name="connsiteY43" fmla="*/ 179070 h 266700"/>
              <a:gd name="connsiteX44" fmla="*/ 49530 w 266700"/>
              <a:gd name="connsiteY44" fmla="*/ 205740 h 266700"/>
              <a:gd name="connsiteX45" fmla="*/ 179070 w 266700"/>
              <a:gd name="connsiteY45" fmla="*/ 205740 h 266700"/>
              <a:gd name="connsiteX46" fmla="*/ 205740 w 266700"/>
              <a:gd name="connsiteY46" fmla="*/ 179070 h 266700"/>
              <a:gd name="connsiteX47" fmla="*/ 205740 w 266700"/>
              <a:gd name="connsiteY47" fmla="*/ 49530 h 266700"/>
              <a:gd name="connsiteX48" fmla="*/ 179070 w 266700"/>
              <a:gd name="connsiteY48" fmla="*/ 22860 h 266700"/>
              <a:gd name="connsiteX49" fmla="*/ 49530 w 266700"/>
              <a:gd name="connsiteY49" fmla="*/ 0 h 266700"/>
              <a:gd name="connsiteX50" fmla="*/ 179070 w 266700"/>
              <a:gd name="connsiteY50" fmla="*/ 0 h 266700"/>
              <a:gd name="connsiteX51" fmla="*/ 228600 w 266700"/>
              <a:gd name="connsiteY51" fmla="*/ 49530 h 266700"/>
              <a:gd name="connsiteX52" fmla="*/ 228600 w 266700"/>
              <a:gd name="connsiteY52" fmla="*/ 179070 h 266700"/>
              <a:gd name="connsiteX53" fmla="*/ 179070 w 266700"/>
              <a:gd name="connsiteY53" fmla="*/ 228600 h 266700"/>
              <a:gd name="connsiteX54" fmla="*/ 49530 w 266700"/>
              <a:gd name="connsiteY54" fmla="*/ 228600 h 266700"/>
              <a:gd name="connsiteX55" fmla="*/ 0 w 266700"/>
              <a:gd name="connsiteY55" fmla="*/ 179070 h 266700"/>
              <a:gd name="connsiteX56" fmla="*/ 0 w 266700"/>
              <a:gd name="connsiteY56" fmla="*/ 49530 h 266700"/>
              <a:gd name="connsiteX57" fmla="*/ 49530 w 266700"/>
              <a:gd name="connsiteY5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700" h="266700">
                <a:moveTo>
                  <a:pt x="68580" y="137160"/>
                </a:moveTo>
                <a:cubicBezTo>
                  <a:pt x="66476" y="137160"/>
                  <a:pt x="64770" y="138865"/>
                  <a:pt x="64770" y="140970"/>
                </a:cubicBezTo>
                <a:lnTo>
                  <a:pt x="64770" y="148590"/>
                </a:lnTo>
                <a:cubicBezTo>
                  <a:pt x="64770" y="152278"/>
                  <a:pt x="65471" y="153192"/>
                  <a:pt x="66736" y="154869"/>
                </a:cubicBezTo>
                <a:cubicBezTo>
                  <a:pt x="67195" y="155462"/>
                  <a:pt x="67633" y="156071"/>
                  <a:pt x="68047" y="156698"/>
                </a:cubicBezTo>
                <a:cubicBezTo>
                  <a:pt x="70460" y="160195"/>
                  <a:pt x="73743" y="163006"/>
                  <a:pt x="77572" y="164851"/>
                </a:cubicBezTo>
                <a:cubicBezTo>
                  <a:pt x="86167" y="169316"/>
                  <a:pt x="98770" y="171450"/>
                  <a:pt x="114300" y="171450"/>
                </a:cubicBezTo>
                <a:cubicBezTo>
                  <a:pt x="133792" y="171450"/>
                  <a:pt x="146228" y="169271"/>
                  <a:pt x="153741" y="164943"/>
                </a:cubicBezTo>
                <a:cubicBezTo>
                  <a:pt x="157031" y="163155"/>
                  <a:pt x="159705" y="160413"/>
                  <a:pt x="161407" y="157079"/>
                </a:cubicBezTo>
                <a:cubicBezTo>
                  <a:pt x="161727" y="156439"/>
                  <a:pt x="162016" y="155905"/>
                  <a:pt x="162276" y="155448"/>
                </a:cubicBezTo>
                <a:cubicBezTo>
                  <a:pt x="163297" y="153604"/>
                  <a:pt x="163830" y="152644"/>
                  <a:pt x="163830" y="148590"/>
                </a:cubicBezTo>
                <a:lnTo>
                  <a:pt x="163830" y="140970"/>
                </a:lnTo>
                <a:cubicBezTo>
                  <a:pt x="163830" y="138865"/>
                  <a:pt x="162125" y="137160"/>
                  <a:pt x="160020" y="137160"/>
                </a:cubicBezTo>
                <a:close/>
                <a:moveTo>
                  <a:pt x="68580" y="114300"/>
                </a:moveTo>
                <a:lnTo>
                  <a:pt x="160020" y="114300"/>
                </a:lnTo>
                <a:cubicBezTo>
                  <a:pt x="174749" y="114300"/>
                  <a:pt x="186690" y="126241"/>
                  <a:pt x="186690" y="140970"/>
                </a:cubicBezTo>
                <a:lnTo>
                  <a:pt x="186690" y="148590"/>
                </a:lnTo>
                <a:cubicBezTo>
                  <a:pt x="186690" y="164607"/>
                  <a:pt x="181082" y="173523"/>
                  <a:pt x="168707" y="182042"/>
                </a:cubicBezTo>
                <a:cubicBezTo>
                  <a:pt x="156591" y="190378"/>
                  <a:pt x="138516" y="194310"/>
                  <a:pt x="114300" y="194310"/>
                </a:cubicBezTo>
                <a:cubicBezTo>
                  <a:pt x="93772" y="194310"/>
                  <a:pt x="75834" y="190317"/>
                  <a:pt x="62880" y="182118"/>
                </a:cubicBezTo>
                <a:cubicBezTo>
                  <a:pt x="49759" y="173812"/>
                  <a:pt x="41910" y="165034"/>
                  <a:pt x="41910" y="148590"/>
                </a:cubicBezTo>
                <a:lnTo>
                  <a:pt x="41910" y="140970"/>
                </a:lnTo>
                <a:cubicBezTo>
                  <a:pt x="41910" y="126241"/>
                  <a:pt x="53851" y="114300"/>
                  <a:pt x="68580" y="114300"/>
                </a:cubicBezTo>
                <a:close/>
                <a:moveTo>
                  <a:pt x="114300" y="53340"/>
                </a:moveTo>
                <a:cubicBezTo>
                  <a:pt x="105883" y="53340"/>
                  <a:pt x="99060" y="60163"/>
                  <a:pt x="99060" y="68580"/>
                </a:cubicBezTo>
                <a:cubicBezTo>
                  <a:pt x="99060" y="76997"/>
                  <a:pt x="105883" y="83820"/>
                  <a:pt x="114300" y="83820"/>
                </a:cubicBezTo>
                <a:cubicBezTo>
                  <a:pt x="122717" y="83820"/>
                  <a:pt x="129540" y="76997"/>
                  <a:pt x="129540" y="68580"/>
                </a:cubicBezTo>
                <a:cubicBezTo>
                  <a:pt x="129540" y="60163"/>
                  <a:pt x="122717" y="53340"/>
                  <a:pt x="114300" y="53340"/>
                </a:cubicBezTo>
                <a:close/>
                <a:moveTo>
                  <a:pt x="243840" y="45872"/>
                </a:moveTo>
                <a:cubicBezTo>
                  <a:pt x="258094" y="54971"/>
                  <a:pt x="266715" y="70719"/>
                  <a:pt x="266700" y="87630"/>
                </a:cubicBezTo>
                <a:lnTo>
                  <a:pt x="266700" y="186690"/>
                </a:lnTo>
                <a:cubicBezTo>
                  <a:pt x="266700" y="230886"/>
                  <a:pt x="230886" y="266700"/>
                  <a:pt x="186690" y="266700"/>
                </a:cubicBezTo>
                <a:lnTo>
                  <a:pt x="87630" y="266700"/>
                </a:lnTo>
                <a:cubicBezTo>
                  <a:pt x="70719" y="266712"/>
                  <a:pt x="54973" y="258092"/>
                  <a:pt x="45872" y="243840"/>
                </a:cubicBezTo>
                <a:lnTo>
                  <a:pt x="186690" y="243840"/>
                </a:lnTo>
                <a:cubicBezTo>
                  <a:pt x="218253" y="243840"/>
                  <a:pt x="243840" y="218253"/>
                  <a:pt x="243840" y="186690"/>
                </a:cubicBezTo>
                <a:close/>
                <a:moveTo>
                  <a:pt x="114300" y="30480"/>
                </a:moveTo>
                <a:cubicBezTo>
                  <a:pt x="135342" y="30480"/>
                  <a:pt x="152400" y="47538"/>
                  <a:pt x="152400" y="68580"/>
                </a:cubicBezTo>
                <a:cubicBezTo>
                  <a:pt x="152400" y="89622"/>
                  <a:pt x="135342" y="106680"/>
                  <a:pt x="114300" y="106680"/>
                </a:cubicBezTo>
                <a:cubicBezTo>
                  <a:pt x="93258" y="106680"/>
                  <a:pt x="76200" y="89622"/>
                  <a:pt x="76200" y="68580"/>
                </a:cubicBezTo>
                <a:cubicBezTo>
                  <a:pt x="76200" y="47538"/>
                  <a:pt x="93258" y="30480"/>
                  <a:pt x="114300" y="30480"/>
                </a:cubicBezTo>
                <a:close/>
                <a:moveTo>
                  <a:pt x="49530" y="22860"/>
                </a:moveTo>
                <a:cubicBezTo>
                  <a:pt x="34801" y="22860"/>
                  <a:pt x="22860" y="34801"/>
                  <a:pt x="22860" y="49530"/>
                </a:cubicBezTo>
                <a:lnTo>
                  <a:pt x="22860" y="179070"/>
                </a:lnTo>
                <a:cubicBezTo>
                  <a:pt x="22860" y="193792"/>
                  <a:pt x="34808" y="205740"/>
                  <a:pt x="49530" y="205740"/>
                </a:cubicBezTo>
                <a:lnTo>
                  <a:pt x="179070" y="205740"/>
                </a:lnTo>
                <a:cubicBezTo>
                  <a:pt x="193799" y="205740"/>
                  <a:pt x="205740" y="193799"/>
                  <a:pt x="205740" y="179070"/>
                </a:cubicBezTo>
                <a:lnTo>
                  <a:pt x="205740" y="49530"/>
                </a:lnTo>
                <a:cubicBezTo>
                  <a:pt x="205740" y="34801"/>
                  <a:pt x="193799" y="22860"/>
                  <a:pt x="179070" y="22860"/>
                </a:cubicBezTo>
                <a:close/>
                <a:moveTo>
                  <a:pt x="49530" y="0"/>
                </a:moveTo>
                <a:lnTo>
                  <a:pt x="179070" y="0"/>
                </a:lnTo>
                <a:cubicBezTo>
                  <a:pt x="206424" y="0"/>
                  <a:pt x="228600" y="22175"/>
                  <a:pt x="228600" y="49530"/>
                </a:cubicBezTo>
                <a:lnTo>
                  <a:pt x="228600" y="179070"/>
                </a:lnTo>
                <a:cubicBezTo>
                  <a:pt x="228600" y="206424"/>
                  <a:pt x="206424" y="228600"/>
                  <a:pt x="179070" y="228600"/>
                </a:cubicBezTo>
                <a:lnTo>
                  <a:pt x="49530" y="228600"/>
                </a:lnTo>
                <a:cubicBezTo>
                  <a:pt x="22175" y="228600"/>
                  <a:pt x="0" y="206424"/>
                  <a:pt x="0" y="179070"/>
                </a:cubicBezTo>
                <a:lnTo>
                  <a:pt x="0" y="49530"/>
                </a:lnTo>
                <a:cubicBezTo>
                  <a:pt x="0" y="22175"/>
                  <a:pt x="22175" y="0"/>
                  <a:pt x="4953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22" name="Freeform: Shape 32">
            <a:extLst>
              <a:ext uri="{FF2B5EF4-FFF2-40B4-BE49-F238E27FC236}">
                <a16:creationId xmlns:a16="http://schemas.microsoft.com/office/drawing/2014/main" id="{12112D53-745F-DFD8-13AC-E84C5B9F7137}"/>
              </a:ext>
              <a:ext uri="{C183D7F6-B498-43B3-948B-1728B52AA6E4}">
                <adec:decorative xmlns:adec="http://schemas.microsoft.com/office/drawing/2017/decorative" val="1"/>
              </a:ext>
            </a:extLst>
          </p:cNvPr>
          <p:cNvSpPr>
            <a:spLocks/>
          </p:cNvSpPr>
          <p:nvPr/>
        </p:nvSpPr>
        <p:spPr bwMode="auto">
          <a:xfrm>
            <a:off x="7697337" y="4184833"/>
            <a:ext cx="3727901" cy="1975335"/>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Text Placeholder 5">
            <a:extLst>
              <a:ext uri="{FF2B5EF4-FFF2-40B4-BE49-F238E27FC236}">
                <a16:creationId xmlns:a16="http://schemas.microsoft.com/office/drawing/2014/main" id="{B2AEDE73-6A12-E50C-01FF-E46AA857A67F}"/>
              </a:ext>
            </a:extLst>
          </p:cNvPr>
          <p:cNvSpPr txBox="1">
            <a:spLocks/>
          </p:cNvSpPr>
          <p:nvPr/>
        </p:nvSpPr>
        <p:spPr>
          <a:xfrm>
            <a:off x="7980026" y="5059540"/>
            <a:ext cx="3186884" cy="44627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Microsoft 365</a:t>
            </a:r>
          </a:p>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Studio</a:t>
            </a:r>
          </a:p>
        </p:txBody>
      </p:sp>
      <p:sp>
        <p:nvSpPr>
          <p:cNvPr id="25" name="Rectangle: Rounded Corners 26">
            <a:extLst>
              <a:ext uri="{FF2B5EF4-FFF2-40B4-BE49-F238E27FC236}">
                <a16:creationId xmlns:a16="http://schemas.microsoft.com/office/drawing/2014/main" id="{302DB0DD-BC23-7170-7B9A-8806937B368C}"/>
              </a:ext>
            </a:extLst>
          </p:cNvPr>
          <p:cNvSpPr/>
          <p:nvPr/>
        </p:nvSpPr>
        <p:spPr bwMode="auto">
          <a:xfrm>
            <a:off x="8438481" y="4397482"/>
            <a:ext cx="2940928"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Microsoft AI solutions</a:t>
            </a:r>
          </a:p>
        </p:txBody>
      </p:sp>
      <p:sp>
        <p:nvSpPr>
          <p:cNvPr id="26" name="Graphic 32">
            <a:extLst>
              <a:ext uri="{FF2B5EF4-FFF2-40B4-BE49-F238E27FC236}">
                <a16:creationId xmlns:a16="http://schemas.microsoft.com/office/drawing/2014/main" id="{907F6665-0046-F827-993B-6C92A3020547}"/>
              </a:ext>
              <a:ext uri="{C183D7F6-B498-43B3-948B-1728B52AA6E4}">
                <adec:decorative xmlns:adec="http://schemas.microsoft.com/office/drawing/2017/decorative" val="1"/>
              </a:ext>
            </a:extLst>
          </p:cNvPr>
          <p:cNvSpPr/>
          <p:nvPr/>
        </p:nvSpPr>
        <p:spPr>
          <a:xfrm>
            <a:off x="7920860" y="4371548"/>
            <a:ext cx="339928" cy="339845"/>
          </a:xfrm>
          <a:custGeom>
            <a:avLst/>
            <a:gdLst>
              <a:gd name="connsiteX0" fmla="*/ 128988 w 409676"/>
              <a:gd name="connsiteY0" fmla="*/ 289825 h 409576"/>
              <a:gd name="connsiteX1" fmla="*/ 148010 w 409676"/>
              <a:gd name="connsiteY1" fmla="*/ 295832 h 409576"/>
              <a:gd name="connsiteX2" fmla="*/ 148010 w 409676"/>
              <a:gd name="connsiteY2" fmla="*/ 295741 h 409576"/>
              <a:gd name="connsiteX3" fmla="*/ 178205 w 409676"/>
              <a:gd name="connsiteY3" fmla="*/ 275900 h 409576"/>
              <a:gd name="connsiteX4" fmla="*/ 192153 w 409676"/>
              <a:gd name="connsiteY4" fmla="*/ 233486 h 409576"/>
              <a:gd name="connsiteX5" fmla="*/ 233497 w 409676"/>
              <a:gd name="connsiteY5" fmla="*/ 192255 h 409576"/>
              <a:gd name="connsiteX6" fmla="*/ 273954 w 409676"/>
              <a:gd name="connsiteY6" fmla="*/ 179104 h 409576"/>
              <a:gd name="connsiteX7" fmla="*/ 294049 w 409676"/>
              <a:gd name="connsiteY7" fmla="*/ 137242 h 409576"/>
              <a:gd name="connsiteX8" fmla="*/ 272771 w 409676"/>
              <a:gd name="connsiteY8" fmla="*/ 116757 h 409576"/>
              <a:gd name="connsiteX9" fmla="*/ 232838 w 409676"/>
              <a:gd name="connsiteY9" fmla="*/ 103787 h 409576"/>
              <a:gd name="connsiteX10" fmla="*/ 191380 w 409676"/>
              <a:gd name="connsiteY10" fmla="*/ 62306 h 409576"/>
              <a:gd name="connsiteX11" fmla="*/ 178228 w 409676"/>
              <a:gd name="connsiteY11" fmla="*/ 21872 h 409576"/>
              <a:gd name="connsiteX12" fmla="*/ 136193 w 409676"/>
              <a:gd name="connsiteY12" fmla="*/ 1916 h 409576"/>
              <a:gd name="connsiteX13" fmla="*/ 116063 w 409676"/>
              <a:gd name="connsiteY13" fmla="*/ 22373 h 409576"/>
              <a:gd name="connsiteX14" fmla="*/ 102798 w 409676"/>
              <a:gd name="connsiteY14" fmla="*/ 63148 h 409576"/>
              <a:gd name="connsiteX15" fmla="*/ 62523 w 409676"/>
              <a:gd name="connsiteY15" fmla="*/ 103787 h 409576"/>
              <a:gd name="connsiteX16" fmla="*/ 22089 w 409676"/>
              <a:gd name="connsiteY16" fmla="*/ 116780 h 409576"/>
              <a:gd name="connsiteX17" fmla="*/ 1827 w 409676"/>
              <a:gd name="connsiteY17" fmla="*/ 158597 h 409576"/>
              <a:gd name="connsiteX18" fmla="*/ 22475 w 409676"/>
              <a:gd name="connsiteY18" fmla="*/ 178990 h 409576"/>
              <a:gd name="connsiteX19" fmla="*/ 62386 w 409676"/>
              <a:gd name="connsiteY19" fmla="*/ 191937 h 409576"/>
              <a:gd name="connsiteX20" fmla="*/ 103844 w 409676"/>
              <a:gd name="connsiteY20" fmla="*/ 233486 h 409576"/>
              <a:gd name="connsiteX21" fmla="*/ 116996 w 409676"/>
              <a:gd name="connsiteY21" fmla="*/ 273875 h 409576"/>
              <a:gd name="connsiteX22" fmla="*/ 128988 w 409676"/>
              <a:gd name="connsiteY22" fmla="*/ 289803 h 409576"/>
              <a:gd name="connsiteX23" fmla="*/ 120478 w 409676"/>
              <a:gd name="connsiteY23" fmla="*/ 193120 h 409576"/>
              <a:gd name="connsiteX24" fmla="*/ 112218 w 409676"/>
              <a:gd name="connsiteY24" fmla="*/ 183723 h 409576"/>
              <a:gd name="connsiteX25" fmla="*/ 112286 w 409676"/>
              <a:gd name="connsiteY25" fmla="*/ 183723 h 409576"/>
              <a:gd name="connsiteX26" fmla="*/ 73149 w 409676"/>
              <a:gd name="connsiteY26" fmla="*/ 159535 h 409576"/>
              <a:gd name="connsiteX27" fmla="*/ 36742 w 409676"/>
              <a:gd name="connsiteY27" fmla="*/ 147976 h 409576"/>
              <a:gd name="connsiteX28" fmla="*/ 73399 w 409676"/>
              <a:gd name="connsiteY28" fmla="*/ 136053 h 409576"/>
              <a:gd name="connsiteX29" fmla="*/ 111854 w 409676"/>
              <a:gd name="connsiteY29" fmla="*/ 111819 h 409576"/>
              <a:gd name="connsiteX30" fmla="*/ 135541 w 409676"/>
              <a:gd name="connsiteY30" fmla="*/ 72955 h 409576"/>
              <a:gd name="connsiteX31" fmla="*/ 147259 w 409676"/>
              <a:gd name="connsiteY31" fmla="*/ 36958 h 409576"/>
              <a:gd name="connsiteX32" fmla="*/ 159000 w 409676"/>
              <a:gd name="connsiteY32" fmla="*/ 73069 h 409576"/>
              <a:gd name="connsiteX33" fmla="*/ 222280 w 409676"/>
              <a:gd name="connsiteY33" fmla="*/ 136166 h 409576"/>
              <a:gd name="connsiteX34" fmla="*/ 259141 w 409676"/>
              <a:gd name="connsiteY34" fmla="*/ 148044 h 409576"/>
              <a:gd name="connsiteX35" fmla="*/ 222962 w 409676"/>
              <a:gd name="connsiteY35" fmla="*/ 159762 h 409576"/>
              <a:gd name="connsiteX36" fmla="*/ 159842 w 409676"/>
              <a:gd name="connsiteY36" fmla="*/ 222905 h 409576"/>
              <a:gd name="connsiteX37" fmla="*/ 148124 w 409676"/>
              <a:gd name="connsiteY37" fmla="*/ 258902 h 409576"/>
              <a:gd name="connsiteX38" fmla="*/ 136405 w 409676"/>
              <a:gd name="connsiteY38" fmla="*/ 222837 h 409576"/>
              <a:gd name="connsiteX39" fmla="*/ 120478 w 409676"/>
              <a:gd name="connsiteY39" fmla="*/ 193120 h 409576"/>
              <a:gd name="connsiteX40" fmla="*/ 303444 w 409676"/>
              <a:gd name="connsiteY40" fmla="*/ 404666 h 409576"/>
              <a:gd name="connsiteX41" fmla="*/ 294115 w 409676"/>
              <a:gd name="connsiteY41" fmla="*/ 392174 h 409576"/>
              <a:gd name="connsiteX42" fmla="*/ 286651 w 409676"/>
              <a:gd name="connsiteY42" fmla="*/ 369260 h 409576"/>
              <a:gd name="connsiteX43" fmla="*/ 267970 w 409676"/>
              <a:gd name="connsiteY43" fmla="*/ 350533 h 409576"/>
              <a:gd name="connsiteX44" fmla="*/ 245421 w 409676"/>
              <a:gd name="connsiteY44" fmla="*/ 343184 h 409576"/>
              <a:gd name="connsiteX45" fmla="*/ 227650 w 409676"/>
              <a:gd name="connsiteY45" fmla="*/ 318541 h 409576"/>
              <a:gd name="connsiteX46" fmla="*/ 245193 w 409676"/>
              <a:gd name="connsiteY46" fmla="*/ 293967 h 409576"/>
              <a:gd name="connsiteX47" fmla="*/ 268084 w 409676"/>
              <a:gd name="connsiteY47" fmla="*/ 286549 h 409576"/>
              <a:gd name="connsiteX48" fmla="*/ 286287 w 409676"/>
              <a:gd name="connsiteY48" fmla="*/ 267913 h 409576"/>
              <a:gd name="connsiteX49" fmla="*/ 293659 w 409676"/>
              <a:gd name="connsiteY49" fmla="*/ 245341 h 409576"/>
              <a:gd name="connsiteX50" fmla="*/ 326655 w 409676"/>
              <a:gd name="connsiteY50" fmla="*/ 229088 h 409576"/>
              <a:gd name="connsiteX51" fmla="*/ 342740 w 409676"/>
              <a:gd name="connsiteY51" fmla="*/ 244863 h 409576"/>
              <a:gd name="connsiteX52" fmla="*/ 350226 w 409676"/>
              <a:gd name="connsiteY52" fmla="*/ 267936 h 409576"/>
              <a:gd name="connsiteX53" fmla="*/ 368885 w 409676"/>
              <a:gd name="connsiteY53" fmla="*/ 286503 h 409576"/>
              <a:gd name="connsiteX54" fmla="*/ 391457 w 409676"/>
              <a:gd name="connsiteY54" fmla="*/ 293853 h 409576"/>
              <a:gd name="connsiteX55" fmla="*/ 408486 w 409676"/>
              <a:gd name="connsiteY55" fmla="*/ 326382 h 409576"/>
              <a:gd name="connsiteX56" fmla="*/ 392344 w 409676"/>
              <a:gd name="connsiteY56" fmla="*/ 343116 h 409576"/>
              <a:gd name="connsiteX57" fmla="*/ 369272 w 409676"/>
              <a:gd name="connsiteY57" fmla="*/ 350602 h 409576"/>
              <a:gd name="connsiteX58" fmla="*/ 350659 w 409676"/>
              <a:gd name="connsiteY58" fmla="*/ 369306 h 409576"/>
              <a:gd name="connsiteX59" fmla="*/ 343332 w 409676"/>
              <a:gd name="connsiteY59" fmla="*/ 391809 h 409576"/>
              <a:gd name="connsiteX60" fmla="*/ 333661 w 409676"/>
              <a:gd name="connsiteY60" fmla="*/ 404779 h 409576"/>
              <a:gd name="connsiteX61" fmla="*/ 303444 w 409676"/>
              <a:gd name="connsiteY61" fmla="*/ 404666 h 409576"/>
              <a:gd name="connsiteX62" fmla="*/ 280007 w 409676"/>
              <a:gd name="connsiteY62" fmla="*/ 318587 h 409576"/>
              <a:gd name="connsiteX63" fmla="*/ 318666 w 409676"/>
              <a:gd name="connsiteY63" fmla="*/ 357473 h 409576"/>
              <a:gd name="connsiteX64" fmla="*/ 357348 w 409676"/>
              <a:gd name="connsiteY64" fmla="*/ 318791 h 409576"/>
              <a:gd name="connsiteX65" fmla="*/ 318257 w 409676"/>
              <a:gd name="connsiteY65" fmla="*/ 279927 h 409576"/>
              <a:gd name="connsiteX66" fmla="*/ 279984 w 409676"/>
              <a:gd name="connsiteY66" fmla="*/ 318609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9676" h="409576">
                <a:moveTo>
                  <a:pt x="128988" y="289825"/>
                </a:moveTo>
                <a:cubicBezTo>
                  <a:pt x="134562" y="293762"/>
                  <a:pt x="141207" y="295855"/>
                  <a:pt x="148010" y="295832"/>
                </a:cubicBezTo>
                <a:lnTo>
                  <a:pt x="148010" y="295741"/>
                </a:lnTo>
                <a:cubicBezTo>
                  <a:pt x="161137" y="295764"/>
                  <a:pt x="173015" y="287959"/>
                  <a:pt x="178205" y="275900"/>
                </a:cubicBezTo>
                <a:lnTo>
                  <a:pt x="192153" y="233486"/>
                </a:lnTo>
                <a:cubicBezTo>
                  <a:pt x="198688" y="214008"/>
                  <a:pt x="214002" y="198736"/>
                  <a:pt x="233497" y="192255"/>
                </a:cubicBezTo>
                <a:lnTo>
                  <a:pt x="273954" y="179104"/>
                </a:lnTo>
                <a:cubicBezTo>
                  <a:pt x="291063" y="173092"/>
                  <a:pt x="300060" y="154350"/>
                  <a:pt x="294049" y="137242"/>
                </a:cubicBezTo>
                <a:cubicBezTo>
                  <a:pt x="290601" y="127429"/>
                  <a:pt x="282708" y="119830"/>
                  <a:pt x="272771" y="116757"/>
                </a:cubicBezTo>
                <a:lnTo>
                  <a:pt x="232838" y="103787"/>
                </a:lnTo>
                <a:cubicBezTo>
                  <a:pt x="213249" y="97273"/>
                  <a:pt x="197883" y="81898"/>
                  <a:pt x="191380" y="62306"/>
                </a:cubicBezTo>
                <a:lnTo>
                  <a:pt x="178228" y="21872"/>
                </a:lnTo>
                <a:cubicBezTo>
                  <a:pt x="172132" y="4754"/>
                  <a:pt x="153311" y="-4181"/>
                  <a:pt x="136193" y="1916"/>
                </a:cubicBezTo>
                <a:cubicBezTo>
                  <a:pt x="126706" y="5295"/>
                  <a:pt x="119289" y="12833"/>
                  <a:pt x="116063" y="22373"/>
                </a:cubicBezTo>
                <a:lnTo>
                  <a:pt x="102798" y="63148"/>
                </a:lnTo>
                <a:cubicBezTo>
                  <a:pt x="96316" y="82155"/>
                  <a:pt x="81470" y="97135"/>
                  <a:pt x="62523" y="103787"/>
                </a:cubicBezTo>
                <a:lnTo>
                  <a:pt x="22089" y="116780"/>
                </a:lnTo>
                <a:cubicBezTo>
                  <a:pt x="4946" y="122732"/>
                  <a:pt x="-4125" y="141454"/>
                  <a:pt x="1827" y="158597"/>
                </a:cubicBezTo>
                <a:cubicBezTo>
                  <a:pt x="5172" y="168229"/>
                  <a:pt x="12801" y="175765"/>
                  <a:pt x="22475" y="178990"/>
                </a:cubicBezTo>
                <a:lnTo>
                  <a:pt x="62386" y="191937"/>
                </a:lnTo>
                <a:cubicBezTo>
                  <a:pt x="81969" y="198499"/>
                  <a:pt x="97324" y="213890"/>
                  <a:pt x="103844" y="233486"/>
                </a:cubicBezTo>
                <a:lnTo>
                  <a:pt x="116996" y="273875"/>
                </a:lnTo>
                <a:cubicBezTo>
                  <a:pt x="119249" y="280314"/>
                  <a:pt x="123436" y="285889"/>
                  <a:pt x="128988" y="289803"/>
                </a:cubicBezTo>
                <a:close/>
                <a:moveTo>
                  <a:pt x="120478" y="193120"/>
                </a:moveTo>
                <a:cubicBezTo>
                  <a:pt x="117940" y="189805"/>
                  <a:pt x="115181" y="186665"/>
                  <a:pt x="112218" y="183723"/>
                </a:cubicBezTo>
                <a:lnTo>
                  <a:pt x="112286" y="183723"/>
                </a:lnTo>
                <a:cubicBezTo>
                  <a:pt x="101298" y="172728"/>
                  <a:pt x="87897" y="164445"/>
                  <a:pt x="73149" y="159535"/>
                </a:cubicBezTo>
                <a:lnTo>
                  <a:pt x="36742" y="147976"/>
                </a:lnTo>
                <a:lnTo>
                  <a:pt x="73399" y="136053"/>
                </a:lnTo>
                <a:cubicBezTo>
                  <a:pt x="87906" y="131030"/>
                  <a:pt x="101063" y="122738"/>
                  <a:pt x="111854" y="111819"/>
                </a:cubicBezTo>
                <a:cubicBezTo>
                  <a:pt x="122598" y="100831"/>
                  <a:pt x="130698" y="87540"/>
                  <a:pt x="135541" y="72955"/>
                </a:cubicBezTo>
                <a:lnTo>
                  <a:pt x="147259" y="36958"/>
                </a:lnTo>
                <a:lnTo>
                  <a:pt x="159000" y="73069"/>
                </a:lnTo>
                <a:cubicBezTo>
                  <a:pt x="168935" y="102921"/>
                  <a:pt x="192399" y="126318"/>
                  <a:pt x="222280" y="136166"/>
                </a:cubicBezTo>
                <a:lnTo>
                  <a:pt x="259141" y="148044"/>
                </a:lnTo>
                <a:lnTo>
                  <a:pt x="222962" y="159762"/>
                </a:lnTo>
                <a:cubicBezTo>
                  <a:pt x="193143" y="169679"/>
                  <a:pt x="169747" y="193081"/>
                  <a:pt x="159842" y="222905"/>
                </a:cubicBezTo>
                <a:lnTo>
                  <a:pt x="148124" y="258902"/>
                </a:lnTo>
                <a:lnTo>
                  <a:pt x="136405" y="222837"/>
                </a:lnTo>
                <a:cubicBezTo>
                  <a:pt x="132827" y="212097"/>
                  <a:pt x="127441" y="202047"/>
                  <a:pt x="120478" y="193120"/>
                </a:cubicBezTo>
                <a:close/>
                <a:moveTo>
                  <a:pt x="303444" y="404666"/>
                </a:moveTo>
                <a:cubicBezTo>
                  <a:pt x="299109" y="401576"/>
                  <a:pt x="295846" y="397207"/>
                  <a:pt x="294115" y="392174"/>
                </a:cubicBezTo>
                <a:lnTo>
                  <a:pt x="286651" y="369260"/>
                </a:lnTo>
                <a:cubicBezTo>
                  <a:pt x="283739" y="360413"/>
                  <a:pt x="276810" y="353466"/>
                  <a:pt x="267970" y="350533"/>
                </a:cubicBezTo>
                <a:lnTo>
                  <a:pt x="245421" y="343184"/>
                </a:lnTo>
                <a:cubicBezTo>
                  <a:pt x="234838" y="339614"/>
                  <a:pt x="227695" y="329709"/>
                  <a:pt x="227650" y="318541"/>
                </a:cubicBezTo>
                <a:cubicBezTo>
                  <a:pt x="227656" y="307446"/>
                  <a:pt x="234701" y="297578"/>
                  <a:pt x="245193" y="293967"/>
                </a:cubicBezTo>
                <a:lnTo>
                  <a:pt x="268084" y="286549"/>
                </a:lnTo>
                <a:cubicBezTo>
                  <a:pt x="276708" y="283486"/>
                  <a:pt x="283429" y="276605"/>
                  <a:pt x="286287" y="267913"/>
                </a:cubicBezTo>
                <a:lnTo>
                  <a:pt x="293659" y="245341"/>
                </a:lnTo>
                <a:cubicBezTo>
                  <a:pt x="298283" y="231741"/>
                  <a:pt x="313055" y="224464"/>
                  <a:pt x="326655" y="229088"/>
                </a:cubicBezTo>
                <a:cubicBezTo>
                  <a:pt x="334135" y="231629"/>
                  <a:pt x="340053" y="237434"/>
                  <a:pt x="342740" y="244863"/>
                </a:cubicBezTo>
                <a:lnTo>
                  <a:pt x="350226" y="267936"/>
                </a:lnTo>
                <a:cubicBezTo>
                  <a:pt x="353198" y="276703"/>
                  <a:pt x="360102" y="283575"/>
                  <a:pt x="368885" y="286503"/>
                </a:cubicBezTo>
                <a:lnTo>
                  <a:pt x="391457" y="293853"/>
                </a:lnTo>
                <a:cubicBezTo>
                  <a:pt x="405141" y="298133"/>
                  <a:pt x="412766" y="312696"/>
                  <a:pt x="408486" y="326382"/>
                </a:cubicBezTo>
                <a:cubicBezTo>
                  <a:pt x="406045" y="334191"/>
                  <a:pt x="400063" y="340394"/>
                  <a:pt x="392344" y="343116"/>
                </a:cubicBezTo>
                <a:lnTo>
                  <a:pt x="369272" y="350602"/>
                </a:lnTo>
                <a:cubicBezTo>
                  <a:pt x="360477" y="353571"/>
                  <a:pt x="353585" y="360495"/>
                  <a:pt x="350659" y="369306"/>
                </a:cubicBezTo>
                <a:lnTo>
                  <a:pt x="343332" y="391809"/>
                </a:lnTo>
                <a:cubicBezTo>
                  <a:pt x="341557" y="397043"/>
                  <a:pt x="338189" y="401594"/>
                  <a:pt x="333661" y="404779"/>
                </a:cubicBezTo>
                <a:cubicBezTo>
                  <a:pt x="324605" y="411219"/>
                  <a:pt x="312452" y="411171"/>
                  <a:pt x="303444" y="404666"/>
                </a:cubicBezTo>
                <a:close/>
                <a:moveTo>
                  <a:pt x="280007" y="318587"/>
                </a:moveTo>
                <a:cubicBezTo>
                  <a:pt x="298117" y="325026"/>
                  <a:pt x="312334" y="339325"/>
                  <a:pt x="318666" y="357473"/>
                </a:cubicBezTo>
                <a:cubicBezTo>
                  <a:pt x="325069" y="339407"/>
                  <a:pt x="339282" y="325194"/>
                  <a:pt x="357348" y="318791"/>
                </a:cubicBezTo>
                <a:cubicBezTo>
                  <a:pt x="339122" y="312400"/>
                  <a:pt x="324755" y="298117"/>
                  <a:pt x="318257" y="279927"/>
                </a:cubicBezTo>
                <a:cubicBezTo>
                  <a:pt x="311908" y="297885"/>
                  <a:pt x="297874" y="312070"/>
                  <a:pt x="279984" y="318609"/>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cxnSp>
        <p:nvCxnSpPr>
          <p:cNvPr id="27" name="Straight Connector 26">
            <a:extLst>
              <a:ext uri="{FF2B5EF4-FFF2-40B4-BE49-F238E27FC236}">
                <a16:creationId xmlns:a16="http://schemas.microsoft.com/office/drawing/2014/main" id="{38C64A0E-8E48-B726-94A5-C40AB66645AE}"/>
              </a:ext>
              <a:ext uri="{C183D7F6-B498-43B3-948B-1728B52AA6E4}">
                <adec:decorative xmlns:adec="http://schemas.microsoft.com/office/drawing/2017/decorative" val="1"/>
              </a:ext>
            </a:extLst>
          </p:cNvPr>
          <p:cNvCxnSpPr>
            <a:cxnSpLocks/>
          </p:cNvCxnSpPr>
          <p:nvPr/>
        </p:nvCxnSpPr>
        <p:spPr>
          <a:xfrm>
            <a:off x="7955666" y="234017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9B77B2-17C8-1BDC-266B-982F41D004CA}"/>
              </a:ext>
              <a:ext uri="{C183D7F6-B498-43B3-948B-1728B52AA6E4}">
                <adec:decorative xmlns:adec="http://schemas.microsoft.com/office/drawing/2017/decorative" val="1"/>
              </a:ext>
            </a:extLst>
          </p:cNvPr>
          <p:cNvCxnSpPr>
            <a:cxnSpLocks/>
          </p:cNvCxnSpPr>
          <p:nvPr/>
        </p:nvCxnSpPr>
        <p:spPr>
          <a:xfrm>
            <a:off x="7955666" y="492840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A409FCC1-3D19-4334-3232-3DF7686748F9}"/>
              </a:ext>
            </a:extLst>
          </p:cNvPr>
          <p:cNvSpPr txBox="1">
            <a:spLocks/>
          </p:cNvSpPr>
          <p:nvPr/>
        </p:nvSpPr>
        <p:spPr>
          <a:xfrm>
            <a:off x="7930136" y="2486485"/>
            <a:ext cx="1546373" cy="39030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10000"/>
              </a:lnSpc>
              <a:spcBef>
                <a:spcPts val="300"/>
              </a:spcBef>
              <a:spcAft>
                <a:spcPts val="3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Reducing risk can require input from: </a:t>
            </a:r>
          </a:p>
        </p:txBody>
      </p:sp>
      <p:sp>
        <p:nvSpPr>
          <p:cNvPr id="33" name="Text Placeholder 72">
            <a:extLst>
              <a:ext uri="{FF2B5EF4-FFF2-40B4-BE49-F238E27FC236}">
                <a16:creationId xmlns:a16="http://schemas.microsoft.com/office/drawing/2014/main" id="{AA1E622F-F7F7-8F1C-61A6-D4CC530D3A04}"/>
              </a:ext>
            </a:extLst>
          </p:cNvPr>
          <p:cNvSpPr txBox="1">
            <a:spLocks/>
          </p:cNvSpPr>
          <p:nvPr/>
        </p:nvSpPr>
        <p:spPr>
          <a:xfrm>
            <a:off x="7944896" y="3009407"/>
            <a:ext cx="3347617" cy="728854"/>
          </a:xfrm>
          <a:prstGeom prst="rect">
            <a:avLst/>
          </a:prstGeom>
        </p:spPr>
        <p:txBody>
          <a:bodyPr wrap="square" lIns="0" tIns="0" rIns="0" bIns="0" numCol="2">
            <a:spAutoFit/>
          </a:bodyPr>
          <a:lstStyle>
            <a:lvl1pPr marL="0" indent="0" algn="l" defTabSz="914400" rtl="0" eaLnBrk="1" latinLnBrk="0" hangingPunct="1">
              <a:lnSpc>
                <a:spcPct val="90000"/>
              </a:lnSpc>
              <a:spcBef>
                <a:spcPts val="1000"/>
              </a:spcBef>
              <a:buFont typeface="Arial" panose="020B0604020202020204" pitchFamily="34" charset="0"/>
              <a:buNone/>
              <a:defRPr lang="en-US" sz="600" b="0" i="0" kern="1200" dirty="0">
                <a:solidFill>
                  <a:srgbClr val="000000"/>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Risk manager</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Compliance analyst</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Procurement manager</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0" name="Picture 19">
            <a:extLst>
              <a:ext uri="{FF2B5EF4-FFF2-40B4-BE49-F238E27FC236}">
                <a16:creationId xmlns:a16="http://schemas.microsoft.com/office/drawing/2014/main" id="{71E625AA-A5AD-00D7-8F9E-822E14F9E67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9171345" y="4580362"/>
            <a:ext cx="3020655" cy="2277638"/>
          </a:xfrm>
          <a:prstGeom prst="rect">
            <a:avLst/>
          </a:prstGeom>
        </p:spPr>
      </p:pic>
      <p:sp>
        <p:nvSpPr>
          <p:cNvPr id="39" name="Rectangle: Rounded Corners 26">
            <a:extLst>
              <a:ext uri="{FF2B5EF4-FFF2-40B4-BE49-F238E27FC236}">
                <a16:creationId xmlns:a16="http://schemas.microsoft.com/office/drawing/2014/main" id="{E371853C-AA02-FAD1-8D40-CBA7E4AE482C}"/>
              </a:ext>
            </a:extLst>
          </p:cNvPr>
          <p:cNvSpPr/>
          <p:nvPr/>
        </p:nvSpPr>
        <p:spPr bwMode="auto">
          <a:xfrm>
            <a:off x="863600" y="4107921"/>
            <a:ext cx="5080000" cy="365760"/>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flip="none" rotWithShape="1">
                  <a:gsLst>
                    <a:gs pos="37000">
                      <a:srgbClr val="0078D4"/>
                    </a:gs>
                    <a:gs pos="100000">
                      <a:srgbClr val="C03BC4"/>
                    </a:gs>
                  </a:gsLst>
                  <a:path path="circle">
                    <a:fillToRect r="100000" b="100000"/>
                  </a:path>
                  <a:tileRect l="-100000" t="-100000"/>
                </a:gradFill>
                <a:effectLst/>
                <a:uLnTx/>
                <a:uFillTx/>
                <a:latin typeface="Segoe UI Semibold"/>
                <a:ea typeface="+mn-ea"/>
                <a:cs typeface="+mn-cs"/>
              </a:rPr>
              <a:t>How Microsoft Copilot can help reduce risk</a:t>
            </a:r>
          </a:p>
        </p:txBody>
      </p:sp>
    </p:spTree>
    <p:extLst>
      <p:ext uri="{BB962C8B-B14F-4D97-AF65-F5344CB8AC3E}">
        <p14:creationId xmlns:p14="http://schemas.microsoft.com/office/powerpoint/2010/main" val="18195837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close-up of colorful objects&#10;&#10;Description automatically generated">
            <a:extLst>
              <a:ext uri="{FF2B5EF4-FFF2-40B4-BE49-F238E27FC236}">
                <a16:creationId xmlns:a16="http://schemas.microsoft.com/office/drawing/2014/main" id="{1C68F9B2-327F-31BE-DB31-A2088D5837D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10800000" flipH="1">
            <a:off x="0" y="1"/>
            <a:ext cx="5906052" cy="2855024"/>
          </a:xfrm>
          <a:prstGeom prst="rect">
            <a:avLst/>
          </a:prstGeom>
        </p:spPr>
      </p:pic>
      <p:sp>
        <p:nvSpPr>
          <p:cNvPr id="22" name="Title 1">
            <a:extLst>
              <a:ext uri="{FF2B5EF4-FFF2-40B4-BE49-F238E27FC236}">
                <a16:creationId xmlns:a16="http://schemas.microsoft.com/office/drawing/2014/main" id="{301E9D64-71D0-EE9E-12CD-802FCFD6F156}"/>
              </a:ext>
            </a:extLst>
          </p:cNvPr>
          <p:cNvSpPr txBox="1">
            <a:spLocks/>
          </p:cNvSpPr>
          <p:nvPr/>
        </p:nvSpPr>
        <p:spPr>
          <a:xfrm>
            <a:off x="585215" y="457200"/>
            <a:ext cx="1120698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KPI – </a:t>
            </a:r>
            <a:r>
              <a:rPr kumimoji="0" lang="en-US" sz="3600" b="0" i="0" u="none" strike="noStrike" kern="1200" cap="none" spc="-50" normalizeH="0" baseline="0" noProof="0">
                <a:ln w="3175">
                  <a:noFill/>
                </a:ln>
                <a:gradFill>
                  <a:gsLst>
                    <a:gs pos="38000">
                      <a:srgbClr val="0078D4"/>
                    </a:gs>
                    <a:gs pos="0">
                      <a:srgbClr val="C03BC4"/>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Improve Operational Efficiency</a:t>
            </a:r>
            <a:endParaRPr kumimoji="0" lang="en-CA" sz="3600" b="0" i="0" u="none" strike="noStrike" kern="1200" cap="none" spc="-50" normalizeH="0" baseline="0" noProof="0">
              <a:ln w="3175">
                <a:noFill/>
              </a:ln>
              <a:gradFill>
                <a:gsLst>
                  <a:gs pos="38000">
                    <a:srgbClr val="0078D4"/>
                  </a:gs>
                  <a:gs pos="0">
                    <a:srgbClr val="C03BC4"/>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endParaRPr>
          </a:p>
        </p:txBody>
      </p:sp>
      <p:pic>
        <p:nvPicPr>
          <p:cNvPr id="26" name="Picture 25">
            <a:extLst>
              <a:ext uri="{FF2B5EF4-FFF2-40B4-BE49-F238E27FC236}">
                <a16:creationId xmlns:a16="http://schemas.microsoft.com/office/drawing/2014/main" id="{98521E10-2DB1-4819-6425-B240D7AEE0A3}"/>
              </a:ext>
              <a:ext uri="{C183D7F6-B498-43B3-948B-1728B52AA6E4}">
                <adec:decorative xmlns:adec="http://schemas.microsoft.com/office/drawing/2017/decorative" val="1"/>
              </a:ext>
            </a:extLst>
          </p:cNvPr>
          <p:cNvPicPr>
            <a:picLocks noChangeAspect="1"/>
          </p:cNvPicPr>
          <p:nvPr/>
        </p:nvPicPr>
        <p:blipFill rotWithShape="1">
          <a:blip r:embed="rId3" cstate="screen">
            <a:alphaModFix amt="50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8253" t="13873" r="10815" b="20451"/>
          <a:stretch/>
        </p:blipFill>
        <p:spPr>
          <a:xfrm>
            <a:off x="589069" y="1448904"/>
            <a:ext cx="11013862" cy="4882759"/>
          </a:xfrm>
          <a:prstGeom prst="roundRect">
            <a:avLst>
              <a:gd name="adj" fmla="val 2585"/>
            </a:avLst>
          </a:prstGeom>
          <a:solidFill>
            <a:schemeClr val="bg1"/>
          </a:solidFill>
          <a:ln>
            <a:solidFill>
              <a:schemeClr val="bg1"/>
            </a:solidFill>
          </a:ln>
          <a:effectLst>
            <a:outerShdw blurRad="223661" dist="140295" dir="2700000" algn="tl" rotWithShape="0">
              <a:schemeClr val="accent1">
                <a:alpha val="15000"/>
              </a:schemeClr>
            </a:outerShdw>
          </a:effectLst>
        </p:spPr>
      </p:pic>
      <p:sp>
        <p:nvSpPr>
          <p:cNvPr id="35" name="Freeform: Shape 32">
            <a:extLst>
              <a:ext uri="{FF2B5EF4-FFF2-40B4-BE49-F238E27FC236}">
                <a16:creationId xmlns:a16="http://schemas.microsoft.com/office/drawing/2014/main" id="{AEF2C8B3-A39D-BD4C-8431-6F2DD164D6D6}"/>
              </a:ext>
              <a:ext uri="{C183D7F6-B498-43B3-948B-1728B52AA6E4}">
                <adec:decorative xmlns:adec="http://schemas.microsoft.com/office/drawing/2017/decorative" val="1"/>
              </a:ext>
            </a:extLst>
          </p:cNvPr>
          <p:cNvSpPr>
            <a:spLocks/>
          </p:cNvSpPr>
          <p:nvPr/>
        </p:nvSpPr>
        <p:spPr bwMode="auto">
          <a:xfrm>
            <a:off x="7697337" y="1596603"/>
            <a:ext cx="3727901" cy="2274542"/>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7" name="Rectangle: Rounded Corners 26">
            <a:extLst>
              <a:ext uri="{FF2B5EF4-FFF2-40B4-BE49-F238E27FC236}">
                <a16:creationId xmlns:a16="http://schemas.microsoft.com/office/drawing/2014/main" id="{C8210E8F-AE9B-2729-9D6D-F28E45BCD64E}"/>
              </a:ext>
            </a:extLst>
          </p:cNvPr>
          <p:cNvSpPr/>
          <p:nvPr/>
        </p:nvSpPr>
        <p:spPr bwMode="auto">
          <a:xfrm>
            <a:off x="8438481" y="1781312"/>
            <a:ext cx="1258802"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Roles</a:t>
            </a:r>
          </a:p>
        </p:txBody>
      </p:sp>
      <p:sp>
        <p:nvSpPr>
          <p:cNvPr id="38" name="Freeform: Shape 2">
            <a:extLst>
              <a:ext uri="{FF2B5EF4-FFF2-40B4-BE49-F238E27FC236}">
                <a16:creationId xmlns:a16="http://schemas.microsoft.com/office/drawing/2014/main" id="{0B85923B-706C-71C3-023C-1653244E7CC8}"/>
              </a:ext>
              <a:ext uri="{C183D7F6-B498-43B3-948B-1728B52AA6E4}">
                <adec:decorative xmlns:adec="http://schemas.microsoft.com/office/drawing/2017/decorative" val="1"/>
              </a:ext>
            </a:extLst>
          </p:cNvPr>
          <p:cNvSpPr/>
          <p:nvPr/>
        </p:nvSpPr>
        <p:spPr>
          <a:xfrm>
            <a:off x="7930135" y="1803503"/>
            <a:ext cx="321377" cy="321377"/>
          </a:xfrm>
          <a:custGeom>
            <a:avLst/>
            <a:gdLst>
              <a:gd name="connsiteX0" fmla="*/ 68580 w 266700"/>
              <a:gd name="connsiteY0" fmla="*/ 137160 h 266700"/>
              <a:gd name="connsiteX1" fmla="*/ 64770 w 266700"/>
              <a:gd name="connsiteY1" fmla="*/ 140970 h 266700"/>
              <a:gd name="connsiteX2" fmla="*/ 64770 w 266700"/>
              <a:gd name="connsiteY2" fmla="*/ 148590 h 266700"/>
              <a:gd name="connsiteX3" fmla="*/ 66736 w 266700"/>
              <a:gd name="connsiteY3" fmla="*/ 154869 h 266700"/>
              <a:gd name="connsiteX4" fmla="*/ 68047 w 266700"/>
              <a:gd name="connsiteY4" fmla="*/ 156698 h 266700"/>
              <a:gd name="connsiteX5" fmla="*/ 77572 w 266700"/>
              <a:gd name="connsiteY5" fmla="*/ 164851 h 266700"/>
              <a:gd name="connsiteX6" fmla="*/ 114300 w 266700"/>
              <a:gd name="connsiteY6" fmla="*/ 171450 h 266700"/>
              <a:gd name="connsiteX7" fmla="*/ 153741 w 266700"/>
              <a:gd name="connsiteY7" fmla="*/ 164943 h 266700"/>
              <a:gd name="connsiteX8" fmla="*/ 161407 w 266700"/>
              <a:gd name="connsiteY8" fmla="*/ 157079 h 266700"/>
              <a:gd name="connsiteX9" fmla="*/ 162276 w 266700"/>
              <a:gd name="connsiteY9" fmla="*/ 155448 h 266700"/>
              <a:gd name="connsiteX10" fmla="*/ 163830 w 266700"/>
              <a:gd name="connsiteY10" fmla="*/ 148590 h 266700"/>
              <a:gd name="connsiteX11" fmla="*/ 163830 w 266700"/>
              <a:gd name="connsiteY11" fmla="*/ 140970 h 266700"/>
              <a:gd name="connsiteX12" fmla="*/ 160020 w 266700"/>
              <a:gd name="connsiteY12" fmla="*/ 137160 h 266700"/>
              <a:gd name="connsiteX13" fmla="*/ 68580 w 266700"/>
              <a:gd name="connsiteY13" fmla="*/ 114300 h 266700"/>
              <a:gd name="connsiteX14" fmla="*/ 160020 w 266700"/>
              <a:gd name="connsiteY14" fmla="*/ 114300 h 266700"/>
              <a:gd name="connsiteX15" fmla="*/ 186690 w 266700"/>
              <a:gd name="connsiteY15" fmla="*/ 140970 h 266700"/>
              <a:gd name="connsiteX16" fmla="*/ 186690 w 266700"/>
              <a:gd name="connsiteY16" fmla="*/ 148590 h 266700"/>
              <a:gd name="connsiteX17" fmla="*/ 168707 w 266700"/>
              <a:gd name="connsiteY17" fmla="*/ 182042 h 266700"/>
              <a:gd name="connsiteX18" fmla="*/ 114300 w 266700"/>
              <a:gd name="connsiteY18" fmla="*/ 194310 h 266700"/>
              <a:gd name="connsiteX19" fmla="*/ 62880 w 266700"/>
              <a:gd name="connsiteY19" fmla="*/ 182118 h 266700"/>
              <a:gd name="connsiteX20" fmla="*/ 41910 w 266700"/>
              <a:gd name="connsiteY20" fmla="*/ 148590 h 266700"/>
              <a:gd name="connsiteX21" fmla="*/ 41910 w 266700"/>
              <a:gd name="connsiteY21" fmla="*/ 140970 h 266700"/>
              <a:gd name="connsiteX22" fmla="*/ 68580 w 266700"/>
              <a:gd name="connsiteY22" fmla="*/ 114300 h 266700"/>
              <a:gd name="connsiteX23" fmla="*/ 114300 w 266700"/>
              <a:gd name="connsiteY23" fmla="*/ 53340 h 266700"/>
              <a:gd name="connsiteX24" fmla="*/ 99060 w 266700"/>
              <a:gd name="connsiteY24" fmla="*/ 68580 h 266700"/>
              <a:gd name="connsiteX25" fmla="*/ 114300 w 266700"/>
              <a:gd name="connsiteY25" fmla="*/ 83820 h 266700"/>
              <a:gd name="connsiteX26" fmla="*/ 129540 w 266700"/>
              <a:gd name="connsiteY26" fmla="*/ 68580 h 266700"/>
              <a:gd name="connsiteX27" fmla="*/ 114300 w 266700"/>
              <a:gd name="connsiteY27" fmla="*/ 53340 h 266700"/>
              <a:gd name="connsiteX28" fmla="*/ 243840 w 266700"/>
              <a:gd name="connsiteY28" fmla="*/ 45872 h 266700"/>
              <a:gd name="connsiteX29" fmla="*/ 266700 w 266700"/>
              <a:gd name="connsiteY29" fmla="*/ 87630 h 266700"/>
              <a:gd name="connsiteX30" fmla="*/ 266700 w 266700"/>
              <a:gd name="connsiteY30" fmla="*/ 186690 h 266700"/>
              <a:gd name="connsiteX31" fmla="*/ 186690 w 266700"/>
              <a:gd name="connsiteY31" fmla="*/ 266700 h 266700"/>
              <a:gd name="connsiteX32" fmla="*/ 87630 w 266700"/>
              <a:gd name="connsiteY32" fmla="*/ 266700 h 266700"/>
              <a:gd name="connsiteX33" fmla="*/ 45872 w 266700"/>
              <a:gd name="connsiteY33" fmla="*/ 243840 h 266700"/>
              <a:gd name="connsiteX34" fmla="*/ 186690 w 266700"/>
              <a:gd name="connsiteY34" fmla="*/ 243840 h 266700"/>
              <a:gd name="connsiteX35" fmla="*/ 243840 w 266700"/>
              <a:gd name="connsiteY35" fmla="*/ 186690 h 266700"/>
              <a:gd name="connsiteX36" fmla="*/ 114300 w 266700"/>
              <a:gd name="connsiteY36" fmla="*/ 30480 h 266700"/>
              <a:gd name="connsiteX37" fmla="*/ 152400 w 266700"/>
              <a:gd name="connsiteY37" fmla="*/ 68580 h 266700"/>
              <a:gd name="connsiteX38" fmla="*/ 114300 w 266700"/>
              <a:gd name="connsiteY38" fmla="*/ 106680 h 266700"/>
              <a:gd name="connsiteX39" fmla="*/ 76200 w 266700"/>
              <a:gd name="connsiteY39" fmla="*/ 68580 h 266700"/>
              <a:gd name="connsiteX40" fmla="*/ 114300 w 266700"/>
              <a:gd name="connsiteY40" fmla="*/ 30480 h 266700"/>
              <a:gd name="connsiteX41" fmla="*/ 49530 w 266700"/>
              <a:gd name="connsiteY41" fmla="*/ 22860 h 266700"/>
              <a:gd name="connsiteX42" fmla="*/ 22860 w 266700"/>
              <a:gd name="connsiteY42" fmla="*/ 49530 h 266700"/>
              <a:gd name="connsiteX43" fmla="*/ 22860 w 266700"/>
              <a:gd name="connsiteY43" fmla="*/ 179070 h 266700"/>
              <a:gd name="connsiteX44" fmla="*/ 49530 w 266700"/>
              <a:gd name="connsiteY44" fmla="*/ 205740 h 266700"/>
              <a:gd name="connsiteX45" fmla="*/ 179070 w 266700"/>
              <a:gd name="connsiteY45" fmla="*/ 205740 h 266700"/>
              <a:gd name="connsiteX46" fmla="*/ 205740 w 266700"/>
              <a:gd name="connsiteY46" fmla="*/ 179070 h 266700"/>
              <a:gd name="connsiteX47" fmla="*/ 205740 w 266700"/>
              <a:gd name="connsiteY47" fmla="*/ 49530 h 266700"/>
              <a:gd name="connsiteX48" fmla="*/ 179070 w 266700"/>
              <a:gd name="connsiteY48" fmla="*/ 22860 h 266700"/>
              <a:gd name="connsiteX49" fmla="*/ 49530 w 266700"/>
              <a:gd name="connsiteY49" fmla="*/ 0 h 266700"/>
              <a:gd name="connsiteX50" fmla="*/ 179070 w 266700"/>
              <a:gd name="connsiteY50" fmla="*/ 0 h 266700"/>
              <a:gd name="connsiteX51" fmla="*/ 228600 w 266700"/>
              <a:gd name="connsiteY51" fmla="*/ 49530 h 266700"/>
              <a:gd name="connsiteX52" fmla="*/ 228600 w 266700"/>
              <a:gd name="connsiteY52" fmla="*/ 179070 h 266700"/>
              <a:gd name="connsiteX53" fmla="*/ 179070 w 266700"/>
              <a:gd name="connsiteY53" fmla="*/ 228600 h 266700"/>
              <a:gd name="connsiteX54" fmla="*/ 49530 w 266700"/>
              <a:gd name="connsiteY54" fmla="*/ 228600 h 266700"/>
              <a:gd name="connsiteX55" fmla="*/ 0 w 266700"/>
              <a:gd name="connsiteY55" fmla="*/ 179070 h 266700"/>
              <a:gd name="connsiteX56" fmla="*/ 0 w 266700"/>
              <a:gd name="connsiteY56" fmla="*/ 49530 h 266700"/>
              <a:gd name="connsiteX57" fmla="*/ 49530 w 266700"/>
              <a:gd name="connsiteY5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700" h="266700">
                <a:moveTo>
                  <a:pt x="68580" y="137160"/>
                </a:moveTo>
                <a:cubicBezTo>
                  <a:pt x="66476" y="137160"/>
                  <a:pt x="64770" y="138865"/>
                  <a:pt x="64770" y="140970"/>
                </a:cubicBezTo>
                <a:lnTo>
                  <a:pt x="64770" y="148590"/>
                </a:lnTo>
                <a:cubicBezTo>
                  <a:pt x="64770" y="152278"/>
                  <a:pt x="65471" y="153192"/>
                  <a:pt x="66736" y="154869"/>
                </a:cubicBezTo>
                <a:cubicBezTo>
                  <a:pt x="67195" y="155462"/>
                  <a:pt x="67633" y="156071"/>
                  <a:pt x="68047" y="156698"/>
                </a:cubicBezTo>
                <a:cubicBezTo>
                  <a:pt x="70460" y="160195"/>
                  <a:pt x="73743" y="163006"/>
                  <a:pt x="77572" y="164851"/>
                </a:cubicBezTo>
                <a:cubicBezTo>
                  <a:pt x="86167" y="169316"/>
                  <a:pt x="98770" y="171450"/>
                  <a:pt x="114300" y="171450"/>
                </a:cubicBezTo>
                <a:cubicBezTo>
                  <a:pt x="133792" y="171450"/>
                  <a:pt x="146228" y="169271"/>
                  <a:pt x="153741" y="164943"/>
                </a:cubicBezTo>
                <a:cubicBezTo>
                  <a:pt x="157031" y="163155"/>
                  <a:pt x="159705" y="160413"/>
                  <a:pt x="161407" y="157079"/>
                </a:cubicBezTo>
                <a:cubicBezTo>
                  <a:pt x="161727" y="156439"/>
                  <a:pt x="162016" y="155905"/>
                  <a:pt x="162276" y="155448"/>
                </a:cubicBezTo>
                <a:cubicBezTo>
                  <a:pt x="163297" y="153604"/>
                  <a:pt x="163830" y="152644"/>
                  <a:pt x="163830" y="148590"/>
                </a:cubicBezTo>
                <a:lnTo>
                  <a:pt x="163830" y="140970"/>
                </a:lnTo>
                <a:cubicBezTo>
                  <a:pt x="163830" y="138865"/>
                  <a:pt x="162125" y="137160"/>
                  <a:pt x="160020" y="137160"/>
                </a:cubicBezTo>
                <a:close/>
                <a:moveTo>
                  <a:pt x="68580" y="114300"/>
                </a:moveTo>
                <a:lnTo>
                  <a:pt x="160020" y="114300"/>
                </a:lnTo>
                <a:cubicBezTo>
                  <a:pt x="174749" y="114300"/>
                  <a:pt x="186690" y="126241"/>
                  <a:pt x="186690" y="140970"/>
                </a:cubicBezTo>
                <a:lnTo>
                  <a:pt x="186690" y="148590"/>
                </a:lnTo>
                <a:cubicBezTo>
                  <a:pt x="186690" y="164607"/>
                  <a:pt x="181082" y="173523"/>
                  <a:pt x="168707" y="182042"/>
                </a:cubicBezTo>
                <a:cubicBezTo>
                  <a:pt x="156591" y="190378"/>
                  <a:pt x="138516" y="194310"/>
                  <a:pt x="114300" y="194310"/>
                </a:cubicBezTo>
                <a:cubicBezTo>
                  <a:pt x="93772" y="194310"/>
                  <a:pt x="75834" y="190317"/>
                  <a:pt x="62880" y="182118"/>
                </a:cubicBezTo>
                <a:cubicBezTo>
                  <a:pt x="49759" y="173812"/>
                  <a:pt x="41910" y="165034"/>
                  <a:pt x="41910" y="148590"/>
                </a:cubicBezTo>
                <a:lnTo>
                  <a:pt x="41910" y="140970"/>
                </a:lnTo>
                <a:cubicBezTo>
                  <a:pt x="41910" y="126241"/>
                  <a:pt x="53851" y="114300"/>
                  <a:pt x="68580" y="114300"/>
                </a:cubicBezTo>
                <a:close/>
                <a:moveTo>
                  <a:pt x="114300" y="53340"/>
                </a:moveTo>
                <a:cubicBezTo>
                  <a:pt x="105883" y="53340"/>
                  <a:pt x="99060" y="60163"/>
                  <a:pt x="99060" y="68580"/>
                </a:cubicBezTo>
                <a:cubicBezTo>
                  <a:pt x="99060" y="76997"/>
                  <a:pt x="105883" y="83820"/>
                  <a:pt x="114300" y="83820"/>
                </a:cubicBezTo>
                <a:cubicBezTo>
                  <a:pt x="122717" y="83820"/>
                  <a:pt x="129540" y="76997"/>
                  <a:pt x="129540" y="68580"/>
                </a:cubicBezTo>
                <a:cubicBezTo>
                  <a:pt x="129540" y="60163"/>
                  <a:pt x="122717" y="53340"/>
                  <a:pt x="114300" y="53340"/>
                </a:cubicBezTo>
                <a:close/>
                <a:moveTo>
                  <a:pt x="243840" y="45872"/>
                </a:moveTo>
                <a:cubicBezTo>
                  <a:pt x="258094" y="54971"/>
                  <a:pt x="266715" y="70719"/>
                  <a:pt x="266700" y="87630"/>
                </a:cubicBezTo>
                <a:lnTo>
                  <a:pt x="266700" y="186690"/>
                </a:lnTo>
                <a:cubicBezTo>
                  <a:pt x="266700" y="230886"/>
                  <a:pt x="230886" y="266700"/>
                  <a:pt x="186690" y="266700"/>
                </a:cubicBezTo>
                <a:lnTo>
                  <a:pt x="87630" y="266700"/>
                </a:lnTo>
                <a:cubicBezTo>
                  <a:pt x="70719" y="266712"/>
                  <a:pt x="54973" y="258092"/>
                  <a:pt x="45872" y="243840"/>
                </a:cubicBezTo>
                <a:lnTo>
                  <a:pt x="186690" y="243840"/>
                </a:lnTo>
                <a:cubicBezTo>
                  <a:pt x="218253" y="243840"/>
                  <a:pt x="243840" y="218253"/>
                  <a:pt x="243840" y="186690"/>
                </a:cubicBezTo>
                <a:close/>
                <a:moveTo>
                  <a:pt x="114300" y="30480"/>
                </a:moveTo>
                <a:cubicBezTo>
                  <a:pt x="135342" y="30480"/>
                  <a:pt x="152400" y="47538"/>
                  <a:pt x="152400" y="68580"/>
                </a:cubicBezTo>
                <a:cubicBezTo>
                  <a:pt x="152400" y="89622"/>
                  <a:pt x="135342" y="106680"/>
                  <a:pt x="114300" y="106680"/>
                </a:cubicBezTo>
                <a:cubicBezTo>
                  <a:pt x="93258" y="106680"/>
                  <a:pt x="76200" y="89622"/>
                  <a:pt x="76200" y="68580"/>
                </a:cubicBezTo>
                <a:cubicBezTo>
                  <a:pt x="76200" y="47538"/>
                  <a:pt x="93258" y="30480"/>
                  <a:pt x="114300" y="30480"/>
                </a:cubicBezTo>
                <a:close/>
                <a:moveTo>
                  <a:pt x="49530" y="22860"/>
                </a:moveTo>
                <a:cubicBezTo>
                  <a:pt x="34801" y="22860"/>
                  <a:pt x="22860" y="34801"/>
                  <a:pt x="22860" y="49530"/>
                </a:cubicBezTo>
                <a:lnTo>
                  <a:pt x="22860" y="179070"/>
                </a:lnTo>
                <a:cubicBezTo>
                  <a:pt x="22860" y="193792"/>
                  <a:pt x="34808" y="205740"/>
                  <a:pt x="49530" y="205740"/>
                </a:cubicBezTo>
                <a:lnTo>
                  <a:pt x="179070" y="205740"/>
                </a:lnTo>
                <a:cubicBezTo>
                  <a:pt x="193799" y="205740"/>
                  <a:pt x="205740" y="193799"/>
                  <a:pt x="205740" y="179070"/>
                </a:cubicBezTo>
                <a:lnTo>
                  <a:pt x="205740" y="49530"/>
                </a:lnTo>
                <a:cubicBezTo>
                  <a:pt x="205740" y="34801"/>
                  <a:pt x="193799" y="22860"/>
                  <a:pt x="179070" y="22860"/>
                </a:cubicBezTo>
                <a:close/>
                <a:moveTo>
                  <a:pt x="49530" y="0"/>
                </a:moveTo>
                <a:lnTo>
                  <a:pt x="179070" y="0"/>
                </a:lnTo>
                <a:cubicBezTo>
                  <a:pt x="206424" y="0"/>
                  <a:pt x="228600" y="22175"/>
                  <a:pt x="228600" y="49530"/>
                </a:cubicBezTo>
                <a:lnTo>
                  <a:pt x="228600" y="179070"/>
                </a:lnTo>
                <a:cubicBezTo>
                  <a:pt x="228600" y="206424"/>
                  <a:pt x="206424" y="228600"/>
                  <a:pt x="179070" y="228600"/>
                </a:cubicBezTo>
                <a:lnTo>
                  <a:pt x="49530" y="228600"/>
                </a:lnTo>
                <a:cubicBezTo>
                  <a:pt x="22175" y="228600"/>
                  <a:pt x="0" y="206424"/>
                  <a:pt x="0" y="179070"/>
                </a:cubicBezTo>
                <a:lnTo>
                  <a:pt x="0" y="49530"/>
                </a:lnTo>
                <a:cubicBezTo>
                  <a:pt x="0" y="22175"/>
                  <a:pt x="22175" y="0"/>
                  <a:pt x="4953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39" name="Freeform: Shape 32">
            <a:extLst>
              <a:ext uri="{FF2B5EF4-FFF2-40B4-BE49-F238E27FC236}">
                <a16:creationId xmlns:a16="http://schemas.microsoft.com/office/drawing/2014/main" id="{CDD7BFED-6023-F319-0396-762D5A16B5C4}"/>
              </a:ext>
              <a:ext uri="{C183D7F6-B498-43B3-948B-1728B52AA6E4}">
                <adec:decorative xmlns:adec="http://schemas.microsoft.com/office/drawing/2017/decorative" val="1"/>
              </a:ext>
            </a:extLst>
          </p:cNvPr>
          <p:cNvSpPr>
            <a:spLocks/>
          </p:cNvSpPr>
          <p:nvPr/>
        </p:nvSpPr>
        <p:spPr bwMode="auto">
          <a:xfrm>
            <a:off x="7697337" y="4184833"/>
            <a:ext cx="3727901" cy="1975335"/>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0" name="Text Placeholder 5">
            <a:extLst>
              <a:ext uri="{FF2B5EF4-FFF2-40B4-BE49-F238E27FC236}">
                <a16:creationId xmlns:a16="http://schemas.microsoft.com/office/drawing/2014/main" id="{1EC98ACC-3AAA-038F-C58F-B2DD3C0310C6}"/>
              </a:ext>
            </a:extLst>
          </p:cNvPr>
          <p:cNvSpPr txBox="1">
            <a:spLocks/>
          </p:cNvSpPr>
          <p:nvPr/>
        </p:nvSpPr>
        <p:spPr>
          <a:xfrm>
            <a:off x="7980026" y="5059540"/>
            <a:ext cx="3186884" cy="1846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Microsoft 365</a:t>
            </a:r>
          </a:p>
        </p:txBody>
      </p:sp>
      <p:sp>
        <p:nvSpPr>
          <p:cNvPr id="41" name="Rectangle: Rounded Corners 26">
            <a:extLst>
              <a:ext uri="{FF2B5EF4-FFF2-40B4-BE49-F238E27FC236}">
                <a16:creationId xmlns:a16="http://schemas.microsoft.com/office/drawing/2014/main" id="{F1517F7C-9044-30A7-7021-6F1913CE2568}"/>
              </a:ext>
            </a:extLst>
          </p:cNvPr>
          <p:cNvSpPr/>
          <p:nvPr/>
        </p:nvSpPr>
        <p:spPr bwMode="auto">
          <a:xfrm>
            <a:off x="8438481" y="4397482"/>
            <a:ext cx="2940928"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Microsoft AI solutions</a:t>
            </a:r>
          </a:p>
        </p:txBody>
      </p:sp>
      <p:sp>
        <p:nvSpPr>
          <p:cNvPr id="42" name="Graphic 32">
            <a:extLst>
              <a:ext uri="{FF2B5EF4-FFF2-40B4-BE49-F238E27FC236}">
                <a16:creationId xmlns:a16="http://schemas.microsoft.com/office/drawing/2014/main" id="{FF8E80C3-D4D9-E5EE-7CCE-95F3DCE30F3F}"/>
              </a:ext>
              <a:ext uri="{C183D7F6-B498-43B3-948B-1728B52AA6E4}">
                <adec:decorative xmlns:adec="http://schemas.microsoft.com/office/drawing/2017/decorative" val="1"/>
              </a:ext>
            </a:extLst>
          </p:cNvPr>
          <p:cNvSpPr/>
          <p:nvPr/>
        </p:nvSpPr>
        <p:spPr>
          <a:xfrm>
            <a:off x="7920860" y="4371548"/>
            <a:ext cx="339928" cy="339845"/>
          </a:xfrm>
          <a:custGeom>
            <a:avLst/>
            <a:gdLst>
              <a:gd name="connsiteX0" fmla="*/ 128988 w 409676"/>
              <a:gd name="connsiteY0" fmla="*/ 289825 h 409576"/>
              <a:gd name="connsiteX1" fmla="*/ 148010 w 409676"/>
              <a:gd name="connsiteY1" fmla="*/ 295832 h 409576"/>
              <a:gd name="connsiteX2" fmla="*/ 148010 w 409676"/>
              <a:gd name="connsiteY2" fmla="*/ 295741 h 409576"/>
              <a:gd name="connsiteX3" fmla="*/ 178205 w 409676"/>
              <a:gd name="connsiteY3" fmla="*/ 275900 h 409576"/>
              <a:gd name="connsiteX4" fmla="*/ 192153 w 409676"/>
              <a:gd name="connsiteY4" fmla="*/ 233486 h 409576"/>
              <a:gd name="connsiteX5" fmla="*/ 233497 w 409676"/>
              <a:gd name="connsiteY5" fmla="*/ 192255 h 409576"/>
              <a:gd name="connsiteX6" fmla="*/ 273954 w 409676"/>
              <a:gd name="connsiteY6" fmla="*/ 179104 h 409576"/>
              <a:gd name="connsiteX7" fmla="*/ 294049 w 409676"/>
              <a:gd name="connsiteY7" fmla="*/ 137242 h 409576"/>
              <a:gd name="connsiteX8" fmla="*/ 272771 w 409676"/>
              <a:gd name="connsiteY8" fmla="*/ 116757 h 409576"/>
              <a:gd name="connsiteX9" fmla="*/ 232838 w 409676"/>
              <a:gd name="connsiteY9" fmla="*/ 103787 h 409576"/>
              <a:gd name="connsiteX10" fmla="*/ 191380 w 409676"/>
              <a:gd name="connsiteY10" fmla="*/ 62306 h 409576"/>
              <a:gd name="connsiteX11" fmla="*/ 178228 w 409676"/>
              <a:gd name="connsiteY11" fmla="*/ 21872 h 409576"/>
              <a:gd name="connsiteX12" fmla="*/ 136193 w 409676"/>
              <a:gd name="connsiteY12" fmla="*/ 1916 h 409576"/>
              <a:gd name="connsiteX13" fmla="*/ 116063 w 409676"/>
              <a:gd name="connsiteY13" fmla="*/ 22373 h 409576"/>
              <a:gd name="connsiteX14" fmla="*/ 102798 w 409676"/>
              <a:gd name="connsiteY14" fmla="*/ 63148 h 409576"/>
              <a:gd name="connsiteX15" fmla="*/ 62523 w 409676"/>
              <a:gd name="connsiteY15" fmla="*/ 103787 h 409576"/>
              <a:gd name="connsiteX16" fmla="*/ 22089 w 409676"/>
              <a:gd name="connsiteY16" fmla="*/ 116780 h 409576"/>
              <a:gd name="connsiteX17" fmla="*/ 1827 w 409676"/>
              <a:gd name="connsiteY17" fmla="*/ 158597 h 409576"/>
              <a:gd name="connsiteX18" fmla="*/ 22475 w 409676"/>
              <a:gd name="connsiteY18" fmla="*/ 178990 h 409576"/>
              <a:gd name="connsiteX19" fmla="*/ 62386 w 409676"/>
              <a:gd name="connsiteY19" fmla="*/ 191937 h 409576"/>
              <a:gd name="connsiteX20" fmla="*/ 103844 w 409676"/>
              <a:gd name="connsiteY20" fmla="*/ 233486 h 409576"/>
              <a:gd name="connsiteX21" fmla="*/ 116996 w 409676"/>
              <a:gd name="connsiteY21" fmla="*/ 273875 h 409576"/>
              <a:gd name="connsiteX22" fmla="*/ 128988 w 409676"/>
              <a:gd name="connsiteY22" fmla="*/ 289803 h 409576"/>
              <a:gd name="connsiteX23" fmla="*/ 120478 w 409676"/>
              <a:gd name="connsiteY23" fmla="*/ 193120 h 409576"/>
              <a:gd name="connsiteX24" fmla="*/ 112218 w 409676"/>
              <a:gd name="connsiteY24" fmla="*/ 183723 h 409576"/>
              <a:gd name="connsiteX25" fmla="*/ 112286 w 409676"/>
              <a:gd name="connsiteY25" fmla="*/ 183723 h 409576"/>
              <a:gd name="connsiteX26" fmla="*/ 73149 w 409676"/>
              <a:gd name="connsiteY26" fmla="*/ 159535 h 409576"/>
              <a:gd name="connsiteX27" fmla="*/ 36742 w 409676"/>
              <a:gd name="connsiteY27" fmla="*/ 147976 h 409576"/>
              <a:gd name="connsiteX28" fmla="*/ 73399 w 409676"/>
              <a:gd name="connsiteY28" fmla="*/ 136053 h 409576"/>
              <a:gd name="connsiteX29" fmla="*/ 111854 w 409676"/>
              <a:gd name="connsiteY29" fmla="*/ 111819 h 409576"/>
              <a:gd name="connsiteX30" fmla="*/ 135541 w 409676"/>
              <a:gd name="connsiteY30" fmla="*/ 72955 h 409576"/>
              <a:gd name="connsiteX31" fmla="*/ 147259 w 409676"/>
              <a:gd name="connsiteY31" fmla="*/ 36958 h 409576"/>
              <a:gd name="connsiteX32" fmla="*/ 159000 w 409676"/>
              <a:gd name="connsiteY32" fmla="*/ 73069 h 409576"/>
              <a:gd name="connsiteX33" fmla="*/ 222280 w 409676"/>
              <a:gd name="connsiteY33" fmla="*/ 136166 h 409576"/>
              <a:gd name="connsiteX34" fmla="*/ 259141 w 409676"/>
              <a:gd name="connsiteY34" fmla="*/ 148044 h 409576"/>
              <a:gd name="connsiteX35" fmla="*/ 222962 w 409676"/>
              <a:gd name="connsiteY35" fmla="*/ 159762 h 409576"/>
              <a:gd name="connsiteX36" fmla="*/ 159842 w 409676"/>
              <a:gd name="connsiteY36" fmla="*/ 222905 h 409576"/>
              <a:gd name="connsiteX37" fmla="*/ 148124 w 409676"/>
              <a:gd name="connsiteY37" fmla="*/ 258902 h 409576"/>
              <a:gd name="connsiteX38" fmla="*/ 136405 w 409676"/>
              <a:gd name="connsiteY38" fmla="*/ 222837 h 409576"/>
              <a:gd name="connsiteX39" fmla="*/ 120478 w 409676"/>
              <a:gd name="connsiteY39" fmla="*/ 193120 h 409576"/>
              <a:gd name="connsiteX40" fmla="*/ 303444 w 409676"/>
              <a:gd name="connsiteY40" fmla="*/ 404666 h 409576"/>
              <a:gd name="connsiteX41" fmla="*/ 294115 w 409676"/>
              <a:gd name="connsiteY41" fmla="*/ 392174 h 409576"/>
              <a:gd name="connsiteX42" fmla="*/ 286651 w 409676"/>
              <a:gd name="connsiteY42" fmla="*/ 369260 h 409576"/>
              <a:gd name="connsiteX43" fmla="*/ 267970 w 409676"/>
              <a:gd name="connsiteY43" fmla="*/ 350533 h 409576"/>
              <a:gd name="connsiteX44" fmla="*/ 245421 w 409676"/>
              <a:gd name="connsiteY44" fmla="*/ 343184 h 409576"/>
              <a:gd name="connsiteX45" fmla="*/ 227650 w 409676"/>
              <a:gd name="connsiteY45" fmla="*/ 318541 h 409576"/>
              <a:gd name="connsiteX46" fmla="*/ 245193 w 409676"/>
              <a:gd name="connsiteY46" fmla="*/ 293967 h 409576"/>
              <a:gd name="connsiteX47" fmla="*/ 268084 w 409676"/>
              <a:gd name="connsiteY47" fmla="*/ 286549 h 409576"/>
              <a:gd name="connsiteX48" fmla="*/ 286287 w 409676"/>
              <a:gd name="connsiteY48" fmla="*/ 267913 h 409576"/>
              <a:gd name="connsiteX49" fmla="*/ 293659 w 409676"/>
              <a:gd name="connsiteY49" fmla="*/ 245341 h 409576"/>
              <a:gd name="connsiteX50" fmla="*/ 326655 w 409676"/>
              <a:gd name="connsiteY50" fmla="*/ 229088 h 409576"/>
              <a:gd name="connsiteX51" fmla="*/ 342740 w 409676"/>
              <a:gd name="connsiteY51" fmla="*/ 244863 h 409576"/>
              <a:gd name="connsiteX52" fmla="*/ 350226 w 409676"/>
              <a:gd name="connsiteY52" fmla="*/ 267936 h 409576"/>
              <a:gd name="connsiteX53" fmla="*/ 368885 w 409676"/>
              <a:gd name="connsiteY53" fmla="*/ 286503 h 409576"/>
              <a:gd name="connsiteX54" fmla="*/ 391457 w 409676"/>
              <a:gd name="connsiteY54" fmla="*/ 293853 h 409576"/>
              <a:gd name="connsiteX55" fmla="*/ 408486 w 409676"/>
              <a:gd name="connsiteY55" fmla="*/ 326382 h 409576"/>
              <a:gd name="connsiteX56" fmla="*/ 392344 w 409676"/>
              <a:gd name="connsiteY56" fmla="*/ 343116 h 409576"/>
              <a:gd name="connsiteX57" fmla="*/ 369272 w 409676"/>
              <a:gd name="connsiteY57" fmla="*/ 350602 h 409576"/>
              <a:gd name="connsiteX58" fmla="*/ 350659 w 409676"/>
              <a:gd name="connsiteY58" fmla="*/ 369306 h 409576"/>
              <a:gd name="connsiteX59" fmla="*/ 343332 w 409676"/>
              <a:gd name="connsiteY59" fmla="*/ 391809 h 409576"/>
              <a:gd name="connsiteX60" fmla="*/ 333661 w 409676"/>
              <a:gd name="connsiteY60" fmla="*/ 404779 h 409576"/>
              <a:gd name="connsiteX61" fmla="*/ 303444 w 409676"/>
              <a:gd name="connsiteY61" fmla="*/ 404666 h 409576"/>
              <a:gd name="connsiteX62" fmla="*/ 280007 w 409676"/>
              <a:gd name="connsiteY62" fmla="*/ 318587 h 409576"/>
              <a:gd name="connsiteX63" fmla="*/ 318666 w 409676"/>
              <a:gd name="connsiteY63" fmla="*/ 357473 h 409576"/>
              <a:gd name="connsiteX64" fmla="*/ 357348 w 409676"/>
              <a:gd name="connsiteY64" fmla="*/ 318791 h 409576"/>
              <a:gd name="connsiteX65" fmla="*/ 318257 w 409676"/>
              <a:gd name="connsiteY65" fmla="*/ 279927 h 409576"/>
              <a:gd name="connsiteX66" fmla="*/ 279984 w 409676"/>
              <a:gd name="connsiteY66" fmla="*/ 318609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9676" h="409576">
                <a:moveTo>
                  <a:pt x="128988" y="289825"/>
                </a:moveTo>
                <a:cubicBezTo>
                  <a:pt x="134562" y="293762"/>
                  <a:pt x="141207" y="295855"/>
                  <a:pt x="148010" y="295832"/>
                </a:cubicBezTo>
                <a:lnTo>
                  <a:pt x="148010" y="295741"/>
                </a:lnTo>
                <a:cubicBezTo>
                  <a:pt x="161137" y="295764"/>
                  <a:pt x="173015" y="287959"/>
                  <a:pt x="178205" y="275900"/>
                </a:cubicBezTo>
                <a:lnTo>
                  <a:pt x="192153" y="233486"/>
                </a:lnTo>
                <a:cubicBezTo>
                  <a:pt x="198688" y="214008"/>
                  <a:pt x="214002" y="198736"/>
                  <a:pt x="233497" y="192255"/>
                </a:cubicBezTo>
                <a:lnTo>
                  <a:pt x="273954" y="179104"/>
                </a:lnTo>
                <a:cubicBezTo>
                  <a:pt x="291063" y="173092"/>
                  <a:pt x="300060" y="154350"/>
                  <a:pt x="294049" y="137242"/>
                </a:cubicBezTo>
                <a:cubicBezTo>
                  <a:pt x="290601" y="127429"/>
                  <a:pt x="282708" y="119830"/>
                  <a:pt x="272771" y="116757"/>
                </a:cubicBezTo>
                <a:lnTo>
                  <a:pt x="232838" y="103787"/>
                </a:lnTo>
                <a:cubicBezTo>
                  <a:pt x="213249" y="97273"/>
                  <a:pt x="197883" y="81898"/>
                  <a:pt x="191380" y="62306"/>
                </a:cubicBezTo>
                <a:lnTo>
                  <a:pt x="178228" y="21872"/>
                </a:lnTo>
                <a:cubicBezTo>
                  <a:pt x="172132" y="4754"/>
                  <a:pt x="153311" y="-4181"/>
                  <a:pt x="136193" y="1916"/>
                </a:cubicBezTo>
                <a:cubicBezTo>
                  <a:pt x="126706" y="5295"/>
                  <a:pt x="119289" y="12833"/>
                  <a:pt x="116063" y="22373"/>
                </a:cubicBezTo>
                <a:lnTo>
                  <a:pt x="102798" y="63148"/>
                </a:lnTo>
                <a:cubicBezTo>
                  <a:pt x="96316" y="82155"/>
                  <a:pt x="81470" y="97135"/>
                  <a:pt x="62523" y="103787"/>
                </a:cubicBezTo>
                <a:lnTo>
                  <a:pt x="22089" y="116780"/>
                </a:lnTo>
                <a:cubicBezTo>
                  <a:pt x="4946" y="122732"/>
                  <a:pt x="-4125" y="141454"/>
                  <a:pt x="1827" y="158597"/>
                </a:cubicBezTo>
                <a:cubicBezTo>
                  <a:pt x="5172" y="168229"/>
                  <a:pt x="12801" y="175765"/>
                  <a:pt x="22475" y="178990"/>
                </a:cubicBezTo>
                <a:lnTo>
                  <a:pt x="62386" y="191937"/>
                </a:lnTo>
                <a:cubicBezTo>
                  <a:pt x="81969" y="198499"/>
                  <a:pt x="97324" y="213890"/>
                  <a:pt x="103844" y="233486"/>
                </a:cubicBezTo>
                <a:lnTo>
                  <a:pt x="116996" y="273875"/>
                </a:lnTo>
                <a:cubicBezTo>
                  <a:pt x="119249" y="280314"/>
                  <a:pt x="123436" y="285889"/>
                  <a:pt x="128988" y="289803"/>
                </a:cubicBezTo>
                <a:close/>
                <a:moveTo>
                  <a:pt x="120478" y="193120"/>
                </a:moveTo>
                <a:cubicBezTo>
                  <a:pt x="117940" y="189805"/>
                  <a:pt x="115181" y="186665"/>
                  <a:pt x="112218" y="183723"/>
                </a:cubicBezTo>
                <a:lnTo>
                  <a:pt x="112286" y="183723"/>
                </a:lnTo>
                <a:cubicBezTo>
                  <a:pt x="101298" y="172728"/>
                  <a:pt x="87897" y="164445"/>
                  <a:pt x="73149" y="159535"/>
                </a:cubicBezTo>
                <a:lnTo>
                  <a:pt x="36742" y="147976"/>
                </a:lnTo>
                <a:lnTo>
                  <a:pt x="73399" y="136053"/>
                </a:lnTo>
                <a:cubicBezTo>
                  <a:pt x="87906" y="131030"/>
                  <a:pt x="101063" y="122738"/>
                  <a:pt x="111854" y="111819"/>
                </a:cubicBezTo>
                <a:cubicBezTo>
                  <a:pt x="122598" y="100831"/>
                  <a:pt x="130698" y="87540"/>
                  <a:pt x="135541" y="72955"/>
                </a:cubicBezTo>
                <a:lnTo>
                  <a:pt x="147259" y="36958"/>
                </a:lnTo>
                <a:lnTo>
                  <a:pt x="159000" y="73069"/>
                </a:lnTo>
                <a:cubicBezTo>
                  <a:pt x="168935" y="102921"/>
                  <a:pt x="192399" y="126318"/>
                  <a:pt x="222280" y="136166"/>
                </a:cubicBezTo>
                <a:lnTo>
                  <a:pt x="259141" y="148044"/>
                </a:lnTo>
                <a:lnTo>
                  <a:pt x="222962" y="159762"/>
                </a:lnTo>
                <a:cubicBezTo>
                  <a:pt x="193143" y="169679"/>
                  <a:pt x="169747" y="193081"/>
                  <a:pt x="159842" y="222905"/>
                </a:cubicBezTo>
                <a:lnTo>
                  <a:pt x="148124" y="258902"/>
                </a:lnTo>
                <a:lnTo>
                  <a:pt x="136405" y="222837"/>
                </a:lnTo>
                <a:cubicBezTo>
                  <a:pt x="132827" y="212097"/>
                  <a:pt x="127441" y="202047"/>
                  <a:pt x="120478" y="193120"/>
                </a:cubicBezTo>
                <a:close/>
                <a:moveTo>
                  <a:pt x="303444" y="404666"/>
                </a:moveTo>
                <a:cubicBezTo>
                  <a:pt x="299109" y="401576"/>
                  <a:pt x="295846" y="397207"/>
                  <a:pt x="294115" y="392174"/>
                </a:cubicBezTo>
                <a:lnTo>
                  <a:pt x="286651" y="369260"/>
                </a:lnTo>
                <a:cubicBezTo>
                  <a:pt x="283739" y="360413"/>
                  <a:pt x="276810" y="353466"/>
                  <a:pt x="267970" y="350533"/>
                </a:cubicBezTo>
                <a:lnTo>
                  <a:pt x="245421" y="343184"/>
                </a:lnTo>
                <a:cubicBezTo>
                  <a:pt x="234838" y="339614"/>
                  <a:pt x="227695" y="329709"/>
                  <a:pt x="227650" y="318541"/>
                </a:cubicBezTo>
                <a:cubicBezTo>
                  <a:pt x="227656" y="307446"/>
                  <a:pt x="234701" y="297578"/>
                  <a:pt x="245193" y="293967"/>
                </a:cubicBezTo>
                <a:lnTo>
                  <a:pt x="268084" y="286549"/>
                </a:lnTo>
                <a:cubicBezTo>
                  <a:pt x="276708" y="283486"/>
                  <a:pt x="283429" y="276605"/>
                  <a:pt x="286287" y="267913"/>
                </a:cubicBezTo>
                <a:lnTo>
                  <a:pt x="293659" y="245341"/>
                </a:lnTo>
                <a:cubicBezTo>
                  <a:pt x="298283" y="231741"/>
                  <a:pt x="313055" y="224464"/>
                  <a:pt x="326655" y="229088"/>
                </a:cubicBezTo>
                <a:cubicBezTo>
                  <a:pt x="334135" y="231629"/>
                  <a:pt x="340053" y="237434"/>
                  <a:pt x="342740" y="244863"/>
                </a:cubicBezTo>
                <a:lnTo>
                  <a:pt x="350226" y="267936"/>
                </a:lnTo>
                <a:cubicBezTo>
                  <a:pt x="353198" y="276703"/>
                  <a:pt x="360102" y="283575"/>
                  <a:pt x="368885" y="286503"/>
                </a:cubicBezTo>
                <a:lnTo>
                  <a:pt x="391457" y="293853"/>
                </a:lnTo>
                <a:cubicBezTo>
                  <a:pt x="405141" y="298133"/>
                  <a:pt x="412766" y="312696"/>
                  <a:pt x="408486" y="326382"/>
                </a:cubicBezTo>
                <a:cubicBezTo>
                  <a:pt x="406045" y="334191"/>
                  <a:pt x="400063" y="340394"/>
                  <a:pt x="392344" y="343116"/>
                </a:cubicBezTo>
                <a:lnTo>
                  <a:pt x="369272" y="350602"/>
                </a:lnTo>
                <a:cubicBezTo>
                  <a:pt x="360477" y="353571"/>
                  <a:pt x="353585" y="360495"/>
                  <a:pt x="350659" y="369306"/>
                </a:cubicBezTo>
                <a:lnTo>
                  <a:pt x="343332" y="391809"/>
                </a:lnTo>
                <a:cubicBezTo>
                  <a:pt x="341557" y="397043"/>
                  <a:pt x="338189" y="401594"/>
                  <a:pt x="333661" y="404779"/>
                </a:cubicBezTo>
                <a:cubicBezTo>
                  <a:pt x="324605" y="411219"/>
                  <a:pt x="312452" y="411171"/>
                  <a:pt x="303444" y="404666"/>
                </a:cubicBezTo>
                <a:close/>
                <a:moveTo>
                  <a:pt x="280007" y="318587"/>
                </a:moveTo>
                <a:cubicBezTo>
                  <a:pt x="298117" y="325026"/>
                  <a:pt x="312334" y="339325"/>
                  <a:pt x="318666" y="357473"/>
                </a:cubicBezTo>
                <a:cubicBezTo>
                  <a:pt x="325069" y="339407"/>
                  <a:pt x="339282" y="325194"/>
                  <a:pt x="357348" y="318791"/>
                </a:cubicBezTo>
                <a:cubicBezTo>
                  <a:pt x="339122" y="312400"/>
                  <a:pt x="324755" y="298117"/>
                  <a:pt x="318257" y="279927"/>
                </a:cubicBezTo>
                <a:cubicBezTo>
                  <a:pt x="311908" y="297885"/>
                  <a:pt x="297874" y="312070"/>
                  <a:pt x="279984" y="318609"/>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cxnSp>
        <p:nvCxnSpPr>
          <p:cNvPr id="43" name="Straight Connector 42">
            <a:extLst>
              <a:ext uri="{FF2B5EF4-FFF2-40B4-BE49-F238E27FC236}">
                <a16:creationId xmlns:a16="http://schemas.microsoft.com/office/drawing/2014/main" id="{B93E66C6-41AD-CA6B-F130-0A9D2E6335AB}"/>
              </a:ext>
              <a:ext uri="{C183D7F6-B498-43B3-948B-1728B52AA6E4}">
                <adec:decorative xmlns:adec="http://schemas.microsoft.com/office/drawing/2017/decorative" val="1"/>
              </a:ext>
            </a:extLst>
          </p:cNvPr>
          <p:cNvCxnSpPr>
            <a:cxnSpLocks/>
          </p:cNvCxnSpPr>
          <p:nvPr/>
        </p:nvCxnSpPr>
        <p:spPr>
          <a:xfrm>
            <a:off x="7955666" y="234017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E1D91A-8A6F-C7EC-F9AF-9E107491A2B1}"/>
              </a:ext>
              <a:ext uri="{C183D7F6-B498-43B3-948B-1728B52AA6E4}">
                <adec:decorative xmlns:adec="http://schemas.microsoft.com/office/drawing/2017/decorative" val="1"/>
              </a:ext>
            </a:extLst>
          </p:cNvPr>
          <p:cNvCxnSpPr>
            <a:cxnSpLocks/>
          </p:cNvCxnSpPr>
          <p:nvPr/>
        </p:nvCxnSpPr>
        <p:spPr>
          <a:xfrm>
            <a:off x="7955666" y="492840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 Placeholder 5">
            <a:extLst>
              <a:ext uri="{FF2B5EF4-FFF2-40B4-BE49-F238E27FC236}">
                <a16:creationId xmlns:a16="http://schemas.microsoft.com/office/drawing/2014/main" id="{7B36389C-A192-E90B-4660-9BAD5C87603E}"/>
              </a:ext>
            </a:extLst>
          </p:cNvPr>
          <p:cNvSpPr txBox="1">
            <a:spLocks/>
          </p:cNvSpPr>
          <p:nvPr/>
        </p:nvSpPr>
        <p:spPr>
          <a:xfrm>
            <a:off x="7930136" y="2486485"/>
            <a:ext cx="2413272" cy="39030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10000"/>
              </a:lnSpc>
              <a:spcBef>
                <a:spcPts val="300"/>
              </a:spcBef>
              <a:spcAft>
                <a:spcPts val="3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Improving operational efficiency can require input from: </a:t>
            </a:r>
          </a:p>
        </p:txBody>
      </p:sp>
      <p:sp>
        <p:nvSpPr>
          <p:cNvPr id="46" name="Text Placeholder 72">
            <a:extLst>
              <a:ext uri="{FF2B5EF4-FFF2-40B4-BE49-F238E27FC236}">
                <a16:creationId xmlns:a16="http://schemas.microsoft.com/office/drawing/2014/main" id="{90922093-C64C-3720-A544-952417F80FC7}"/>
              </a:ext>
            </a:extLst>
          </p:cNvPr>
          <p:cNvSpPr txBox="1">
            <a:spLocks/>
          </p:cNvSpPr>
          <p:nvPr/>
        </p:nvSpPr>
        <p:spPr>
          <a:xfrm>
            <a:off x="7944896" y="3009407"/>
            <a:ext cx="3347617" cy="728854"/>
          </a:xfrm>
          <a:prstGeom prst="rect">
            <a:avLst/>
          </a:prstGeom>
        </p:spPr>
        <p:txBody>
          <a:bodyPr wrap="square" lIns="0" tIns="0" rIns="0" bIns="0" numCol="2">
            <a:spAutoFit/>
          </a:bodyPr>
          <a:lstStyle>
            <a:lvl1pPr marL="0" indent="0" algn="l" defTabSz="914400" rtl="0" eaLnBrk="1" latinLnBrk="0" hangingPunct="1">
              <a:lnSpc>
                <a:spcPct val="90000"/>
              </a:lnSpc>
              <a:spcBef>
                <a:spcPts val="1000"/>
              </a:spcBef>
              <a:buFont typeface="Arial" panose="020B0604020202020204" pitchFamily="34" charset="0"/>
              <a:buNone/>
              <a:defRPr lang="en-US" sz="600" b="0" i="0" kern="1200" dirty="0">
                <a:solidFill>
                  <a:srgbClr val="000000"/>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Operations manager</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Supply chain analyst</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Quality assurance</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Frontline worker</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Supervisor</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Program manager</a:t>
            </a:r>
          </a:p>
        </p:txBody>
      </p:sp>
      <p:pic>
        <p:nvPicPr>
          <p:cNvPr id="20" name="Picture 19">
            <a:extLst>
              <a:ext uri="{FF2B5EF4-FFF2-40B4-BE49-F238E27FC236}">
                <a16:creationId xmlns:a16="http://schemas.microsoft.com/office/drawing/2014/main" id="{71E625AA-A5AD-00D7-8F9E-822E14F9E675}"/>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9171345" y="4580362"/>
            <a:ext cx="3020655" cy="2277638"/>
          </a:xfrm>
          <a:prstGeom prst="rect">
            <a:avLst/>
          </a:prstGeom>
        </p:spPr>
      </p:pic>
      <p:sp>
        <p:nvSpPr>
          <p:cNvPr id="49" name="Text Placeholder 33">
            <a:extLst>
              <a:ext uri="{FF2B5EF4-FFF2-40B4-BE49-F238E27FC236}">
                <a16:creationId xmlns:a16="http://schemas.microsoft.com/office/drawing/2014/main" id="{C7A7AFBA-FBB5-217C-0A72-2E7F05EC1642}"/>
              </a:ext>
            </a:extLst>
          </p:cNvPr>
          <p:cNvSpPr txBox="1">
            <a:spLocks/>
          </p:cNvSpPr>
          <p:nvPr/>
        </p:nvSpPr>
        <p:spPr>
          <a:xfrm>
            <a:off x="838199" y="3465576"/>
            <a:ext cx="5257801" cy="461665"/>
          </a:xfrm>
          <a:prstGeom prst="rect">
            <a:avLst/>
          </a:prstGeom>
        </p:spPr>
        <p:txBody>
          <a:bodyPr wrap="square" lIns="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 streamlining processes, optimizing resources, or identifying bottlenecks, Copilot can help inform decision making and drive productivity.</a:t>
            </a:r>
          </a:p>
        </p:txBody>
      </p:sp>
      <p:cxnSp>
        <p:nvCxnSpPr>
          <p:cNvPr id="50" name="Straight Connector 49">
            <a:extLst>
              <a:ext uri="{FF2B5EF4-FFF2-40B4-BE49-F238E27FC236}">
                <a16:creationId xmlns:a16="http://schemas.microsoft.com/office/drawing/2014/main" id="{7852ED8D-A4D8-8B62-1BF3-24A784C2640F}"/>
              </a:ext>
              <a:ext uri="{C183D7F6-B498-43B3-948B-1728B52AA6E4}">
                <adec:decorative xmlns:adec="http://schemas.microsoft.com/office/drawing/2017/decorative" val="1"/>
              </a:ext>
            </a:extLst>
          </p:cNvPr>
          <p:cNvCxnSpPr>
            <a:cxnSpLocks/>
          </p:cNvCxnSpPr>
          <p:nvPr/>
        </p:nvCxnSpPr>
        <p:spPr>
          <a:xfrm>
            <a:off x="863600" y="4027632"/>
            <a:ext cx="6506191"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26">
            <a:extLst>
              <a:ext uri="{FF2B5EF4-FFF2-40B4-BE49-F238E27FC236}">
                <a16:creationId xmlns:a16="http://schemas.microsoft.com/office/drawing/2014/main" id="{739D382B-AF8E-D53A-4367-21DAE6CA474B}"/>
              </a:ext>
            </a:extLst>
          </p:cNvPr>
          <p:cNvSpPr/>
          <p:nvPr/>
        </p:nvSpPr>
        <p:spPr bwMode="auto">
          <a:xfrm>
            <a:off x="863599" y="4107921"/>
            <a:ext cx="6468192" cy="365760"/>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flip="none" rotWithShape="1">
                  <a:gsLst>
                    <a:gs pos="37000">
                      <a:srgbClr val="0078D4"/>
                    </a:gs>
                    <a:gs pos="100000">
                      <a:srgbClr val="C03BC4"/>
                    </a:gs>
                  </a:gsLst>
                  <a:path path="circle">
                    <a:fillToRect r="100000" b="100000"/>
                  </a:path>
                  <a:tileRect l="-100000" t="-100000"/>
                </a:gradFill>
                <a:effectLst/>
                <a:uLnTx/>
                <a:uFillTx/>
                <a:latin typeface="Segoe UI Semibold"/>
                <a:ea typeface="+mn-ea"/>
                <a:cs typeface="+mn-cs"/>
              </a:rPr>
              <a:t>How Microsoft Copilot can help improve operational efficiency</a:t>
            </a:r>
          </a:p>
        </p:txBody>
      </p:sp>
      <p:sp>
        <p:nvSpPr>
          <p:cNvPr id="5" name="Text Placeholder 4">
            <a:extLst>
              <a:ext uri="{FF2B5EF4-FFF2-40B4-BE49-F238E27FC236}">
                <a16:creationId xmlns:a16="http://schemas.microsoft.com/office/drawing/2014/main" id="{C1DDF331-B091-CAB3-CA40-9DF3C2489517}"/>
              </a:ext>
              <a:ext uri="{C183D7F6-B498-43B3-948B-1728B52AA6E4}">
                <adec:decorative xmlns:adec="http://schemas.microsoft.com/office/drawing/2017/decorative" val="1"/>
              </a:ext>
            </a:extLst>
          </p:cNvPr>
          <p:cNvSpPr txBox="1">
            <a:spLocks/>
          </p:cNvSpPr>
          <p:nvPr/>
        </p:nvSpPr>
        <p:spPr>
          <a:xfrm>
            <a:off x="863599" y="4626315"/>
            <a:ext cx="1485480" cy="1280351"/>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9525" marR="0" lvl="0" indent="-9525" algn="l" defTabSz="932597" rtl="0" eaLnBrk="1" fontAlgn="auto" latinLnBrk="0" hangingPunct="1">
              <a:lnSpc>
                <a:spcPct val="110000"/>
              </a:lnSpc>
              <a:spcBef>
                <a:spcPts val="0"/>
              </a:spcBef>
              <a:spcAft>
                <a:spcPts val="9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Save time</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Generate meeting notes and follow up items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Improve email and chart quality</a:t>
            </a:r>
          </a:p>
        </p:txBody>
      </p:sp>
      <p:sp>
        <p:nvSpPr>
          <p:cNvPr id="6" name="Text Placeholder 4">
            <a:extLst>
              <a:ext uri="{FF2B5EF4-FFF2-40B4-BE49-F238E27FC236}">
                <a16:creationId xmlns:a16="http://schemas.microsoft.com/office/drawing/2014/main" id="{C3915074-B98A-470E-484B-4BFFAE9C8EE4}"/>
              </a:ext>
              <a:ext uri="{C183D7F6-B498-43B3-948B-1728B52AA6E4}">
                <adec:decorative xmlns:adec="http://schemas.microsoft.com/office/drawing/2017/decorative" val="1"/>
              </a:ext>
            </a:extLst>
          </p:cNvPr>
          <p:cNvSpPr txBox="1">
            <a:spLocks/>
          </p:cNvSpPr>
          <p:nvPr/>
        </p:nvSpPr>
        <p:spPr>
          <a:xfrm>
            <a:off x="2715738" y="4626315"/>
            <a:ext cx="1698039" cy="1337289"/>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9525" marR="0" lvl="0" indent="-9525" algn="l" defTabSz="932597" rtl="0" eaLnBrk="1" fontAlgn="auto" latinLnBrk="0" hangingPunct="1">
              <a:lnSpc>
                <a:spcPct val="110000"/>
              </a:lnSpc>
              <a:spcBef>
                <a:spcPts val="0"/>
              </a:spcBef>
              <a:spcAft>
                <a:spcPts val="9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Foster a </a:t>
            </a:r>
            <a:b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b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productive culture</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Create feedback loops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Action feedback loops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create and share best practices</a:t>
            </a:r>
          </a:p>
        </p:txBody>
      </p:sp>
      <p:sp>
        <p:nvSpPr>
          <p:cNvPr id="7" name="Text Placeholder 4">
            <a:extLst>
              <a:ext uri="{FF2B5EF4-FFF2-40B4-BE49-F238E27FC236}">
                <a16:creationId xmlns:a16="http://schemas.microsoft.com/office/drawing/2014/main" id="{919DDBF8-73F5-6206-1546-6FF399106976}"/>
              </a:ext>
              <a:ext uri="{C183D7F6-B498-43B3-948B-1728B52AA6E4}">
                <adec:decorative xmlns:adec="http://schemas.microsoft.com/office/drawing/2017/decorative" val="1"/>
              </a:ext>
            </a:extLst>
          </p:cNvPr>
          <p:cNvSpPr txBox="1">
            <a:spLocks/>
          </p:cNvSpPr>
          <p:nvPr/>
        </p:nvSpPr>
        <p:spPr>
          <a:xfrm>
            <a:off x="4697350" y="4626315"/>
            <a:ext cx="2112524" cy="1537344"/>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9525" marR="0" lvl="0" indent="-9525" algn="l" defTabSz="932597" rtl="0" eaLnBrk="1" fontAlgn="auto" latinLnBrk="0" hangingPunct="1">
              <a:lnSpc>
                <a:spcPct val="110000"/>
              </a:lnSpc>
              <a:spcBef>
                <a:spcPts val="0"/>
              </a:spcBef>
              <a:spcAft>
                <a:spcPts val="9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Speed analysis </a:t>
            </a:r>
            <a:b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b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and reporting</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analyze trends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Generate informative charts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Create strategy presentations </a:t>
            </a:r>
          </a:p>
          <a:p>
            <a:pPr marL="0" marR="0" lvl="0" indent="0" algn="l" defTabSz="932597" rtl="0" eaLnBrk="1" fontAlgn="auto" latinLnBrk="0" hangingPunct="1">
              <a:lnSpc>
                <a:spcPct val="100000"/>
              </a:lnSpc>
              <a:spcBef>
                <a:spcPts val="0"/>
              </a:spcBef>
              <a:spcAft>
                <a:spcPts val="300"/>
              </a:spcAft>
              <a:buClrTx/>
              <a:buSzTx/>
              <a:buFont typeface="Wingdings" panose="05000000000000000000" pitchFamily="2" charset="2"/>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 name="Picture 1" descr="Photo of sales meeting">
            <a:extLst>
              <a:ext uri="{FF2B5EF4-FFF2-40B4-BE49-F238E27FC236}">
                <a16:creationId xmlns:a16="http://schemas.microsoft.com/office/drawing/2014/main" id="{C4716C6A-5F9B-C6F5-0BF2-1B48BF574E24}"/>
              </a:ext>
            </a:extLst>
          </p:cNvPr>
          <p:cNvPicPr>
            <a:picLocks/>
          </p:cNvPicPr>
          <p:nvPr/>
        </p:nvPicPr>
        <p:blipFill rotWithShape="1">
          <a:blip r:embed="rId6" cstate="screen">
            <a:extLst>
              <a:ext uri="{28A0092B-C50C-407E-A947-70E740481C1C}">
                <a14:useLocalDpi xmlns:a14="http://schemas.microsoft.com/office/drawing/2010/main" val="0"/>
              </a:ext>
            </a:extLst>
          </a:blip>
          <a:srcRect/>
          <a:stretch/>
        </p:blipFill>
        <p:spPr>
          <a:xfrm>
            <a:off x="766762" y="1600527"/>
            <a:ext cx="6752882" cy="1665497"/>
          </a:xfrm>
          <a:prstGeom prst="roundRect">
            <a:avLst>
              <a:gd name="adj" fmla="val 7002"/>
            </a:avLst>
          </a:prstGeom>
          <a:solidFill>
            <a:schemeClr val="bg1">
              <a:alpha val="70000"/>
            </a:schemeClr>
          </a:solidFill>
          <a:ln w="6350">
            <a:solidFill>
              <a:schemeClr val="bg1">
                <a:lumMod val="95000"/>
              </a:schemeClr>
            </a:solidFill>
          </a:ln>
          <a:effectLst>
            <a:outerShdw blurRad="223661" dist="140295" dir="2700000" algn="tl" rotWithShape="0">
              <a:schemeClr val="accent1">
                <a:alpha val="15000"/>
              </a:schemeClr>
            </a:outerShdw>
          </a:effectLst>
        </p:spPr>
      </p:pic>
    </p:spTree>
    <p:extLst>
      <p:ext uri="{BB962C8B-B14F-4D97-AF65-F5344CB8AC3E}">
        <p14:creationId xmlns:p14="http://schemas.microsoft.com/office/powerpoint/2010/main" val="2207645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A0092-68A2-DE21-573F-9CA448E94B6C}"/>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D347222C-722E-3B4E-7B97-075862D561B1}"/>
              </a:ext>
            </a:extLst>
          </p:cNvPr>
          <p:cNvSpPr>
            <a:spLocks noGrp="1"/>
          </p:cNvSpPr>
          <p:nvPr>
            <p:ph type="title"/>
          </p:nvPr>
        </p:nvSpPr>
        <p:spPr>
          <a:xfrm>
            <a:off x="575733" y="362366"/>
            <a:ext cx="7247239" cy="551698"/>
          </a:xfrm>
        </p:spPr>
        <p:txBody>
          <a:bodyPr/>
          <a:lstStyle/>
          <a:p>
            <a:r>
              <a:rPr lang="en-GB" dirty="0">
                <a:solidFill>
                  <a:srgbClr val="0078D4"/>
                </a:solidFill>
              </a:rPr>
              <a:t>Operations | </a:t>
            </a:r>
            <a:r>
              <a:rPr lang="en-GB" dirty="0"/>
              <a:t>Simplifying tasks for operations employees with Copilot</a:t>
            </a:r>
            <a:r>
              <a:rPr lang="en-GB" baseline="30000" dirty="0"/>
              <a:t>1</a:t>
            </a:r>
          </a:p>
        </p:txBody>
      </p:sp>
      <p:sp>
        <p:nvSpPr>
          <p:cNvPr id="2" name="Text Placeholder 1">
            <a:extLst>
              <a:ext uri="{FF2B5EF4-FFF2-40B4-BE49-F238E27FC236}">
                <a16:creationId xmlns:a16="http://schemas.microsoft.com/office/drawing/2014/main" id="{C9584F5F-E974-28EF-BACE-B1237D65B82F}"/>
              </a:ext>
            </a:extLst>
          </p:cNvPr>
          <p:cNvSpPr>
            <a:spLocks noGrp="1"/>
          </p:cNvSpPr>
          <p:nvPr>
            <p:ph type="body" sz="quarter" idx="10"/>
          </p:nvPr>
        </p:nvSpPr>
        <p:spPr>
          <a:xfrm>
            <a:off x="575337" y="6490609"/>
            <a:ext cx="9568111" cy="347328"/>
          </a:xfrm>
        </p:spPr>
        <p:txBody>
          <a:bodyPr/>
          <a:lstStyle/>
          <a:p>
            <a:endParaRPr lang="en-US"/>
          </a:p>
        </p:txBody>
      </p:sp>
      <p:sp>
        <p:nvSpPr>
          <p:cNvPr id="78" name="Text Placeholder 5">
            <a:extLst>
              <a:ext uri="{FF2B5EF4-FFF2-40B4-BE49-F238E27FC236}">
                <a16:creationId xmlns:a16="http://schemas.microsoft.com/office/drawing/2014/main" id="{0BF63EAD-2FF1-8FFA-20AD-771F63CFEB0F}"/>
              </a:ext>
            </a:extLst>
          </p:cNvPr>
          <p:cNvSpPr>
            <a:spLocks noGrp="1"/>
          </p:cNvSpPr>
          <p:nvPr>
            <p:ph type="body" sz="quarter" idx="11"/>
          </p:nvPr>
        </p:nvSpPr>
        <p:spPr/>
        <p:txBody>
          <a:bodyPr/>
          <a:lstStyle/>
          <a:p>
            <a:r>
              <a:rPr lang="en-GB"/>
              <a:t>1. Draft a shift summary</a:t>
            </a:r>
          </a:p>
        </p:txBody>
      </p:sp>
      <p:sp>
        <p:nvSpPr>
          <p:cNvPr id="3" name="Text Placeholder 2">
            <a:extLst>
              <a:ext uri="{FF2B5EF4-FFF2-40B4-BE49-F238E27FC236}">
                <a16:creationId xmlns:a16="http://schemas.microsoft.com/office/drawing/2014/main" id="{ADF828B2-8FA5-D65A-6B12-A908FBF376AF}"/>
              </a:ext>
            </a:extLst>
          </p:cNvPr>
          <p:cNvSpPr>
            <a:spLocks noGrp="1"/>
          </p:cNvSpPr>
          <p:nvPr>
            <p:ph type="body" sz="quarter" idx="12"/>
          </p:nvPr>
        </p:nvSpPr>
        <p:spPr/>
        <p:txBody>
          <a:bodyPr/>
          <a:lstStyle/>
          <a:p>
            <a:r>
              <a:rPr lang="en-US"/>
              <a:t>5. Draft an email</a:t>
            </a:r>
          </a:p>
        </p:txBody>
      </p:sp>
      <p:sp>
        <p:nvSpPr>
          <p:cNvPr id="80" name="Text Placeholder 7">
            <a:extLst>
              <a:ext uri="{FF2B5EF4-FFF2-40B4-BE49-F238E27FC236}">
                <a16:creationId xmlns:a16="http://schemas.microsoft.com/office/drawing/2014/main" id="{DB369ADB-EE94-975D-E0F1-7AF6C2684F77}"/>
              </a:ext>
            </a:extLst>
          </p:cNvPr>
          <p:cNvSpPr>
            <a:spLocks noGrp="1"/>
          </p:cNvSpPr>
          <p:nvPr>
            <p:ph type="body" sz="quarter" idx="13"/>
          </p:nvPr>
        </p:nvSpPr>
        <p:spPr/>
        <p:txBody>
          <a:bodyPr/>
          <a:lstStyle/>
          <a:p>
            <a:r>
              <a:rPr lang="en-US"/>
              <a:t>2. Simplify documentation</a:t>
            </a:r>
          </a:p>
        </p:txBody>
      </p:sp>
      <p:sp>
        <p:nvSpPr>
          <p:cNvPr id="81" name="Text Placeholder 8">
            <a:extLst>
              <a:ext uri="{FF2B5EF4-FFF2-40B4-BE49-F238E27FC236}">
                <a16:creationId xmlns:a16="http://schemas.microsoft.com/office/drawing/2014/main" id="{01B5087D-A51C-6B32-78DD-F37C5D1A95BE}"/>
              </a:ext>
            </a:extLst>
          </p:cNvPr>
          <p:cNvSpPr>
            <a:spLocks noGrp="1"/>
          </p:cNvSpPr>
          <p:nvPr>
            <p:ph type="body" sz="quarter" idx="14"/>
          </p:nvPr>
        </p:nvSpPr>
        <p:spPr/>
        <p:txBody>
          <a:bodyPr/>
          <a:lstStyle/>
          <a:p>
            <a:r>
              <a:rPr lang="en-US"/>
              <a:t>4. Create an incident report</a:t>
            </a:r>
          </a:p>
        </p:txBody>
      </p:sp>
      <p:sp>
        <p:nvSpPr>
          <p:cNvPr id="82" name="Text Placeholder 9">
            <a:extLst>
              <a:ext uri="{FF2B5EF4-FFF2-40B4-BE49-F238E27FC236}">
                <a16:creationId xmlns:a16="http://schemas.microsoft.com/office/drawing/2014/main" id="{6F3E94FD-A56B-7669-C548-B7A1131A423B}"/>
              </a:ext>
            </a:extLst>
          </p:cNvPr>
          <p:cNvSpPr>
            <a:spLocks noGrp="1"/>
          </p:cNvSpPr>
          <p:nvPr>
            <p:ph type="body" sz="quarter" idx="15"/>
          </p:nvPr>
        </p:nvSpPr>
        <p:spPr/>
        <p:txBody>
          <a:bodyPr/>
          <a:lstStyle/>
          <a:p>
            <a:r>
              <a:rPr lang="en-GB"/>
              <a:t>3. Find service manual information</a:t>
            </a:r>
          </a:p>
        </p:txBody>
      </p:sp>
      <p:sp>
        <p:nvSpPr>
          <p:cNvPr id="84" name="Text Placeholder 10">
            <a:extLst>
              <a:ext uri="{FF2B5EF4-FFF2-40B4-BE49-F238E27FC236}">
                <a16:creationId xmlns:a16="http://schemas.microsoft.com/office/drawing/2014/main" id="{8817B9BB-96E6-573C-5C9E-D7748208D863}"/>
              </a:ext>
            </a:extLst>
          </p:cNvPr>
          <p:cNvSpPr>
            <a:spLocks noGrp="1"/>
          </p:cNvSpPr>
          <p:nvPr>
            <p:ph type="body" sz="quarter" idx="17"/>
          </p:nvPr>
        </p:nvSpPr>
        <p:spPr>
          <a:xfrm>
            <a:off x="6519107" y="521099"/>
            <a:ext cx="3599821" cy="169277"/>
          </a:xfrm>
        </p:spPr>
        <p:txBody>
          <a:bodyPr vert="horz" wrap="square" lIns="0" tIns="0" rIns="0" bIns="0" rtlCol="0" anchor="t">
            <a:spAutoFit/>
          </a:bodyPr>
          <a:lstStyle/>
          <a:p>
            <a:r>
              <a:rPr lang="en-GB">
                <a:latin typeface="Segoe UI Semibold"/>
                <a:cs typeface="Segoe UI Semibold"/>
              </a:rPr>
              <a:t>Microsoft Copilot</a:t>
            </a:r>
            <a:endParaRPr lang="en-US"/>
          </a:p>
        </p:txBody>
      </p:sp>
      <p:sp>
        <p:nvSpPr>
          <p:cNvPr id="42" name="Text Placeholder 41">
            <a:extLst>
              <a:ext uri="{FF2B5EF4-FFF2-40B4-BE49-F238E27FC236}">
                <a16:creationId xmlns:a16="http://schemas.microsoft.com/office/drawing/2014/main" id="{833F967F-1994-70D6-FC33-F38D41F92E8D}"/>
              </a:ext>
            </a:extLst>
          </p:cNvPr>
          <p:cNvSpPr>
            <a:spLocks noGrp="1"/>
          </p:cNvSpPr>
          <p:nvPr>
            <p:ph type="body" sz="quarter" idx="18"/>
          </p:nvPr>
        </p:nvSpPr>
        <p:spPr/>
        <p:txBody>
          <a:bodyPr/>
          <a:lstStyle/>
          <a:p>
            <a:r>
              <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rPr>
              <a:t>Provide a few brief details of what happened on the shift and ask Copilot to turn it into a shift report.</a:t>
            </a:r>
          </a:p>
        </p:txBody>
      </p:sp>
      <p:sp>
        <p:nvSpPr>
          <p:cNvPr id="85" name="Text Placeholder 11">
            <a:extLst>
              <a:ext uri="{FF2B5EF4-FFF2-40B4-BE49-F238E27FC236}">
                <a16:creationId xmlns:a16="http://schemas.microsoft.com/office/drawing/2014/main" id="{1FD514DE-ADD5-93AB-CEF9-67A9B34AE979}"/>
              </a:ext>
            </a:extLst>
          </p:cNvPr>
          <p:cNvSpPr>
            <a:spLocks noGrp="1"/>
          </p:cNvSpPr>
          <p:nvPr>
            <p:ph type="body" sz="quarter" idx="19"/>
          </p:nvPr>
        </p:nvSpPr>
        <p:spPr/>
        <p:txBody>
          <a:bodyPr/>
          <a:lstStyle/>
          <a:p>
            <a:r>
              <a:rPr lang="en-GB"/>
              <a:t>Provide a few brief details of what happened on the shift and ask Copilot to turn it into a shift report.</a:t>
            </a:r>
          </a:p>
        </p:txBody>
      </p:sp>
      <p:sp>
        <p:nvSpPr>
          <p:cNvPr id="87" name="Text Placeholder 12">
            <a:extLst>
              <a:ext uri="{FF2B5EF4-FFF2-40B4-BE49-F238E27FC236}">
                <a16:creationId xmlns:a16="http://schemas.microsoft.com/office/drawing/2014/main" id="{EB4C84FE-FA23-1E68-9F60-A65237D6539D}"/>
              </a:ext>
            </a:extLst>
          </p:cNvPr>
          <p:cNvSpPr>
            <a:spLocks noGrp="1"/>
          </p:cNvSpPr>
          <p:nvPr>
            <p:ph type="body" sz="quarter" idx="20"/>
          </p:nvPr>
        </p:nvSpPr>
        <p:spPr/>
        <p:txBody>
          <a:bodyPr/>
          <a:lstStyle/>
          <a:p>
            <a:r>
              <a:rPr lang="en-GB"/>
              <a:t>Documentation provided for a new procedure isn’t written very clearly. Ask Copilot to create a draft with simpler writing.</a:t>
            </a:r>
          </a:p>
        </p:txBody>
      </p:sp>
      <p:sp>
        <p:nvSpPr>
          <p:cNvPr id="88" name="Text Placeholder 13">
            <a:extLst>
              <a:ext uri="{FF2B5EF4-FFF2-40B4-BE49-F238E27FC236}">
                <a16:creationId xmlns:a16="http://schemas.microsoft.com/office/drawing/2014/main" id="{C8CB5838-649D-B12A-210C-31EB8DBE0E37}"/>
              </a:ext>
            </a:extLst>
          </p:cNvPr>
          <p:cNvSpPr>
            <a:spLocks noGrp="1"/>
          </p:cNvSpPr>
          <p:nvPr>
            <p:ph type="body" sz="quarter" idx="21"/>
          </p:nvPr>
        </p:nvSpPr>
        <p:spPr/>
        <p:txBody>
          <a:bodyPr/>
          <a:lstStyle/>
          <a:p>
            <a:r>
              <a:rPr lang="en-GB"/>
              <a:t>The manual for a piece of equipment has gone missing. Ask Copilot to find the required maintenance procedure.</a:t>
            </a:r>
          </a:p>
        </p:txBody>
      </p:sp>
      <p:sp>
        <p:nvSpPr>
          <p:cNvPr id="92" name="Text Placeholder 14">
            <a:extLst>
              <a:ext uri="{FF2B5EF4-FFF2-40B4-BE49-F238E27FC236}">
                <a16:creationId xmlns:a16="http://schemas.microsoft.com/office/drawing/2014/main" id="{5843D582-8D3D-5328-2404-D35571DF2F04}"/>
              </a:ext>
            </a:extLst>
          </p:cNvPr>
          <p:cNvSpPr>
            <a:spLocks noGrp="1"/>
          </p:cNvSpPr>
          <p:nvPr>
            <p:ph type="body" sz="quarter" idx="22"/>
          </p:nvPr>
        </p:nvSpPr>
        <p:spPr/>
        <p:txBody>
          <a:bodyPr/>
          <a:lstStyle/>
          <a:p>
            <a:r>
              <a:rPr kumimoji="0" lang="en-US" sz="900" b="0" i="0" u="none" strike="noStrike" kern="0" cap="none" spc="0" normalizeH="0" baseline="0" noProof="0">
                <a:ln>
                  <a:noFill/>
                </a:ln>
                <a:solidFill>
                  <a:srgbClr val="1A1A1A"/>
                </a:solidFill>
                <a:effectLst/>
                <a:uLnTx/>
                <a:uFillTx/>
                <a:latin typeface="Segoe UI"/>
                <a:ea typeface="+mn-ea"/>
                <a:cs typeface="+mn-cs"/>
              </a:rPr>
              <a:t>Get a first draft faster with Copilot by providing a few details and letting Copilot figure out the best way to say it.</a:t>
            </a:r>
            <a:endParaRPr kumimoji="0" lang="en-US" sz="900" b="0" i="1" u="none" strike="noStrike" kern="0" cap="none" spc="0" normalizeH="0" baseline="0" noProof="0">
              <a:ln>
                <a:noFill/>
              </a:ln>
              <a:solidFill>
                <a:srgbClr val="1A1A1A"/>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D07F74B9-9AFE-CE1C-E701-01EEB00CB7BB}"/>
              </a:ext>
            </a:extLst>
          </p:cNvPr>
          <p:cNvSpPr>
            <a:spLocks noGrp="1"/>
          </p:cNvSpPr>
          <p:nvPr>
            <p:ph type="body" sz="quarter" idx="23"/>
          </p:nvPr>
        </p:nvSpPr>
        <p:spPr/>
        <p:txBody>
          <a:bodyPr/>
          <a:lstStyle/>
          <a:p>
            <a:r>
              <a:rPr kumimoji="0" lang="en-US" sz="900" b="0" i="0" u="none" strike="noStrike" kern="0" cap="none" spc="0" normalizeH="0" baseline="0" noProof="0">
                <a:ln>
                  <a:noFill/>
                </a:ln>
                <a:solidFill>
                  <a:srgbClr val="1A1A1A"/>
                </a:solidFill>
                <a:effectLst/>
                <a:uLnTx/>
                <a:uFillTx/>
                <a:latin typeface="Segoe UI"/>
                <a:ea typeface="+mn-ea"/>
                <a:cs typeface="+mn-cs"/>
              </a:rPr>
              <a:t>Ensure that everyone on the team has clear, understandable procedures.</a:t>
            </a:r>
          </a:p>
        </p:txBody>
      </p:sp>
      <p:sp>
        <p:nvSpPr>
          <p:cNvPr id="94" name="Text Placeholder 16">
            <a:extLst>
              <a:ext uri="{FF2B5EF4-FFF2-40B4-BE49-F238E27FC236}">
                <a16:creationId xmlns:a16="http://schemas.microsoft.com/office/drawing/2014/main" id="{7E19BB30-3167-2227-D796-F8F2DCD0E3FA}"/>
              </a:ext>
            </a:extLst>
          </p:cNvPr>
          <p:cNvSpPr>
            <a:spLocks noGrp="1"/>
          </p:cNvSpPr>
          <p:nvPr>
            <p:ph type="body" sz="quarter" idx="24"/>
          </p:nvPr>
        </p:nvSpPr>
        <p:spPr>
          <a:xfrm>
            <a:off x="5779660" y="5641938"/>
            <a:ext cx="2808000" cy="626701"/>
          </a:xfrm>
        </p:spPr>
        <p:txBody>
          <a:bodyPr/>
          <a:lstStyle/>
          <a:p>
            <a:r>
              <a:rPr kumimoji="0" lang="en-US" sz="9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Use Copilot to ensure that the report is well-written.</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 Placeholder 17">
            <a:extLst>
              <a:ext uri="{FF2B5EF4-FFF2-40B4-BE49-F238E27FC236}">
                <a16:creationId xmlns:a16="http://schemas.microsoft.com/office/drawing/2014/main" id="{8C880C5B-0988-244B-D374-3171D5A358CE}"/>
              </a:ext>
            </a:extLst>
          </p:cNvPr>
          <p:cNvSpPr>
            <a:spLocks noGrp="1"/>
          </p:cNvSpPr>
          <p:nvPr>
            <p:ph type="body" sz="quarter" idx="25"/>
          </p:nvPr>
        </p:nvSpPr>
        <p:spPr/>
        <p:txBody>
          <a:bodyPr/>
          <a:lstStyle/>
          <a:p>
            <a:r>
              <a:rPr lang="en-GB"/>
              <a:t>Get a first draft faster with Copilot by providing a few details and letting Copilot figure out the best way to say it.</a:t>
            </a:r>
          </a:p>
        </p:txBody>
      </p:sp>
      <p:sp>
        <p:nvSpPr>
          <p:cNvPr id="99" name="Text Placeholder 18">
            <a:extLst>
              <a:ext uri="{FF2B5EF4-FFF2-40B4-BE49-F238E27FC236}">
                <a16:creationId xmlns:a16="http://schemas.microsoft.com/office/drawing/2014/main" id="{6B3531D9-59E1-0D4C-90DB-28CF11B4D40B}"/>
              </a:ext>
            </a:extLst>
          </p:cNvPr>
          <p:cNvSpPr>
            <a:spLocks noGrp="1"/>
          </p:cNvSpPr>
          <p:nvPr>
            <p:ph type="body" sz="quarter" idx="27"/>
          </p:nvPr>
        </p:nvSpPr>
        <p:spPr>
          <a:xfrm>
            <a:off x="2316020" y="4488366"/>
            <a:ext cx="2808000" cy="626701"/>
          </a:xfrm>
        </p:spPr>
        <p:txBody>
          <a:bodyPr/>
          <a:lstStyle/>
          <a:p>
            <a:r>
              <a:rPr kumimoji="0" lang="en-US" sz="900" b="0" i="0" u="none" strike="noStrike" kern="1200" cap="none" spc="0" normalizeH="0" baseline="0" noProof="0">
                <a:ln>
                  <a:noFill/>
                </a:ln>
                <a:solidFill>
                  <a:srgbClr val="000000"/>
                </a:solidFill>
                <a:effectLst/>
                <a:uLnTx/>
                <a:uFillTx/>
                <a:latin typeface="Segoe UI"/>
                <a:cs typeface="Segoe UI" pitchFamily="34" charset="0"/>
              </a:rPr>
              <a:t>When bringing up a sensitive topic with a manager in an email ask Copilot to write the first draft.</a:t>
            </a:r>
          </a:p>
        </p:txBody>
      </p:sp>
      <p:sp>
        <p:nvSpPr>
          <p:cNvPr id="100" name="Text Placeholder 19">
            <a:extLst>
              <a:ext uri="{FF2B5EF4-FFF2-40B4-BE49-F238E27FC236}">
                <a16:creationId xmlns:a16="http://schemas.microsoft.com/office/drawing/2014/main" id="{FA4E21B9-168B-DAF2-4DD4-5FE3DEF5FA6B}"/>
              </a:ext>
            </a:extLst>
          </p:cNvPr>
          <p:cNvSpPr>
            <a:spLocks noGrp="1"/>
          </p:cNvSpPr>
          <p:nvPr>
            <p:ph type="body" sz="quarter" idx="28"/>
          </p:nvPr>
        </p:nvSpPr>
        <p:spPr/>
        <p:txBody>
          <a:bodyPr/>
          <a:lstStyle/>
          <a:p>
            <a:r>
              <a:rPr kumimoji="0" lang="en-US" sz="900" b="0" i="0" u="none" strike="noStrike" kern="1200" cap="none" spc="0" normalizeH="0" baseline="0" noProof="0">
                <a:ln>
                  <a:noFill/>
                </a:ln>
                <a:solidFill>
                  <a:srgbClr val="000000"/>
                </a:solidFill>
                <a:effectLst/>
                <a:uLnTx/>
                <a:uFillTx/>
                <a:latin typeface="Segoe UI"/>
                <a:cs typeface="Segoe UI" pitchFamily="34" charset="0"/>
              </a:rPr>
              <a:t>When producing documentation of a safety incident use Copilot to ensure clarity and completeness.</a:t>
            </a:r>
            <a:endParaRPr kumimoji="0" lang="en-US" sz="900" b="0" i="0" u="none" strike="noStrike" kern="1200" cap="none" spc="0" normalizeH="0" baseline="0" noProof="0">
              <a:ln>
                <a:noFill/>
              </a:ln>
              <a:solidFill>
                <a:srgbClr val="FF0000"/>
              </a:solidFill>
              <a:effectLst/>
              <a:uLnTx/>
              <a:uFillTx/>
              <a:latin typeface="Segoe UI"/>
              <a:cs typeface="Segoe UI" pitchFamily="34" charset="0"/>
            </a:endParaRPr>
          </a:p>
        </p:txBody>
      </p:sp>
      <p:sp>
        <p:nvSpPr>
          <p:cNvPr id="5" name="Text Placeholder 4">
            <a:extLst>
              <a:ext uri="{FF2B5EF4-FFF2-40B4-BE49-F238E27FC236}">
                <a16:creationId xmlns:a16="http://schemas.microsoft.com/office/drawing/2014/main" id="{ACC12436-8B7C-8C03-2328-71E91696CC99}"/>
              </a:ext>
            </a:extLst>
          </p:cNvPr>
          <p:cNvSpPr>
            <a:spLocks noGrp="1"/>
          </p:cNvSpPr>
          <p:nvPr>
            <p:ph type="body" sz="quarter" idx="30"/>
          </p:nvPr>
        </p:nvSpPr>
        <p:spPr/>
        <p:txBody>
          <a:bodyPr vert="horz" wrap="square" lIns="0" tIns="0" rIns="0" bIns="0" rtlCol="0" anchor="t">
            <a:spAutoFit/>
          </a:bodyPr>
          <a:lstStyle/>
          <a:p>
            <a:r>
              <a:rPr lang="en-US">
                <a:latin typeface="Segoe UI Semibold"/>
                <a:cs typeface="Segoe UI Semibold"/>
              </a:rPr>
              <a:t>Get started</a:t>
            </a:r>
            <a:endParaRPr lang="en-US"/>
          </a:p>
        </p:txBody>
      </p:sp>
      <p:sp>
        <p:nvSpPr>
          <p:cNvPr id="114" name="Rectangle: Rounded Corners 6">
            <a:extLst>
              <a:ext uri="{FF2B5EF4-FFF2-40B4-BE49-F238E27FC236}">
                <a16:creationId xmlns:a16="http://schemas.microsoft.com/office/drawing/2014/main" id="{E40A16BF-BABC-85D9-4BCA-1B67B535CAF6}"/>
              </a:ext>
              <a:ext uri="{C183D7F6-B498-43B3-948B-1728B52AA6E4}">
                <adec:decorative xmlns:adec="http://schemas.microsoft.com/office/drawing/2017/decorative" val="1"/>
              </a:ext>
            </a:extLst>
          </p:cNvPr>
          <p:cNvSpPr/>
          <p:nvPr/>
        </p:nvSpPr>
        <p:spPr bwMode="auto">
          <a:xfrm>
            <a:off x="570454" y="1132756"/>
            <a:ext cx="987666" cy="216000"/>
          </a:xfrm>
          <a:prstGeom prst="roundRect">
            <a:avLst>
              <a:gd name="adj" fmla="val 50000"/>
            </a:avLst>
          </a:prstGeom>
          <a:solidFill>
            <a:srgbClr val="0078D4"/>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KPIs impacted</a:t>
            </a:r>
          </a:p>
        </p:txBody>
      </p:sp>
      <p:grpSp>
        <p:nvGrpSpPr>
          <p:cNvPr id="115" name="Group 114">
            <a:extLst>
              <a:ext uri="{FF2B5EF4-FFF2-40B4-BE49-F238E27FC236}">
                <a16:creationId xmlns:a16="http://schemas.microsoft.com/office/drawing/2014/main" id="{6180228E-6A36-0E94-3067-7D43996DBC6F}"/>
              </a:ext>
            </a:extLst>
          </p:cNvPr>
          <p:cNvGrpSpPr/>
          <p:nvPr/>
        </p:nvGrpSpPr>
        <p:grpSpPr>
          <a:xfrm>
            <a:off x="1624328" y="1132756"/>
            <a:ext cx="1332000" cy="216000"/>
            <a:chOff x="1198144" y="862657"/>
            <a:chExt cx="1332000" cy="216000"/>
          </a:xfrm>
        </p:grpSpPr>
        <p:sp>
          <p:nvSpPr>
            <p:cNvPr id="116" name="Rectangle: Rounded Corners 6">
              <a:extLst>
                <a:ext uri="{FF2B5EF4-FFF2-40B4-BE49-F238E27FC236}">
                  <a16:creationId xmlns:a16="http://schemas.microsoft.com/office/drawing/2014/main" id="{0548E208-6F79-4E78-295E-1A39C26A3644}"/>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Improve efficiency</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117" name="Graphic 116">
              <a:extLst>
                <a:ext uri="{FF2B5EF4-FFF2-40B4-BE49-F238E27FC236}">
                  <a16:creationId xmlns:a16="http://schemas.microsoft.com/office/drawing/2014/main" id="{21C5A1CE-D645-B2E5-48A1-BAD8D088E3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4929" y="898657"/>
              <a:ext cx="144000" cy="144000"/>
            </a:xfrm>
            <a:prstGeom prst="rect">
              <a:avLst/>
            </a:prstGeom>
          </p:spPr>
        </p:pic>
      </p:grpSp>
      <p:grpSp>
        <p:nvGrpSpPr>
          <p:cNvPr id="132" name="Group 131">
            <a:extLst>
              <a:ext uri="{FF2B5EF4-FFF2-40B4-BE49-F238E27FC236}">
                <a16:creationId xmlns:a16="http://schemas.microsoft.com/office/drawing/2014/main" id="{70CF0CCD-49BF-9327-3B0D-79A4E418BA5A}"/>
              </a:ext>
            </a:extLst>
          </p:cNvPr>
          <p:cNvGrpSpPr/>
          <p:nvPr/>
        </p:nvGrpSpPr>
        <p:grpSpPr>
          <a:xfrm>
            <a:off x="1510530" y="2753574"/>
            <a:ext cx="955340" cy="360000"/>
            <a:chOff x="588263" y="1217924"/>
            <a:chExt cx="955340" cy="360000"/>
          </a:xfrm>
        </p:grpSpPr>
        <p:pic>
          <p:nvPicPr>
            <p:cNvPr id="133" name="Picture 132" descr="Zip Co logo SVG free download, id: 101874 - Brandlogos.net">
              <a:hlinkClick r:id="rId5"/>
              <a:extLst>
                <a:ext uri="{FF2B5EF4-FFF2-40B4-BE49-F238E27FC236}">
                  <a16:creationId xmlns:a16="http://schemas.microsoft.com/office/drawing/2014/main" id="{9A85E6DE-A388-EAF5-EFFC-1C4021F9A727}"/>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34" name="TextBox 133">
              <a:extLst>
                <a:ext uri="{FF2B5EF4-FFF2-40B4-BE49-F238E27FC236}">
                  <a16:creationId xmlns:a16="http://schemas.microsoft.com/office/drawing/2014/main" id="{0EC11B61-1990-11DE-CE04-EA985564A9F6}"/>
                </a:ext>
                <a:ext uri="{C183D7F6-B498-43B3-948B-1728B52AA6E4}">
                  <adec:decorative xmlns:adec="http://schemas.microsoft.com/office/drawing/2017/decorative" val="0"/>
                </a:ext>
              </a:extLst>
            </p:cNvPr>
            <p:cNvSpPr txBox="1"/>
            <p:nvPr/>
          </p:nvSpPr>
          <p:spPr>
            <a:xfrm>
              <a:off x="1047214" y="1313286"/>
              <a:ext cx="49638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35" name="Group 134">
            <a:extLst>
              <a:ext uri="{FF2B5EF4-FFF2-40B4-BE49-F238E27FC236}">
                <a16:creationId xmlns:a16="http://schemas.microsoft.com/office/drawing/2014/main" id="{F7E442A2-967F-D210-A2AC-5D6163B08B3A}"/>
              </a:ext>
            </a:extLst>
          </p:cNvPr>
          <p:cNvGrpSpPr/>
          <p:nvPr/>
        </p:nvGrpSpPr>
        <p:grpSpPr>
          <a:xfrm>
            <a:off x="4974170" y="2753574"/>
            <a:ext cx="955340" cy="360000"/>
            <a:chOff x="588263" y="1217924"/>
            <a:chExt cx="955340" cy="360000"/>
          </a:xfrm>
        </p:grpSpPr>
        <p:pic>
          <p:nvPicPr>
            <p:cNvPr id="136" name="Picture 135" descr="Zip Co logo SVG free download, id: 101874 - Brandlogos.net">
              <a:hlinkClick r:id="rId5"/>
              <a:extLst>
                <a:ext uri="{FF2B5EF4-FFF2-40B4-BE49-F238E27FC236}">
                  <a16:creationId xmlns:a16="http://schemas.microsoft.com/office/drawing/2014/main" id="{5CAF3631-0941-22D9-E2D2-DCAE7EB3532A}"/>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37" name="TextBox 136">
              <a:extLst>
                <a:ext uri="{FF2B5EF4-FFF2-40B4-BE49-F238E27FC236}">
                  <a16:creationId xmlns:a16="http://schemas.microsoft.com/office/drawing/2014/main" id="{C5041465-17AF-1181-89EE-963009CEE9E0}"/>
                </a:ext>
                <a:ext uri="{C183D7F6-B498-43B3-948B-1728B52AA6E4}">
                  <adec:decorative xmlns:adec="http://schemas.microsoft.com/office/drawing/2017/decorative" val="0"/>
                </a:ext>
              </a:extLst>
            </p:cNvPr>
            <p:cNvSpPr txBox="1"/>
            <p:nvPr/>
          </p:nvSpPr>
          <p:spPr>
            <a:xfrm>
              <a:off x="1047214" y="1313286"/>
              <a:ext cx="49638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38" name="Group 137">
            <a:extLst>
              <a:ext uri="{FF2B5EF4-FFF2-40B4-BE49-F238E27FC236}">
                <a16:creationId xmlns:a16="http://schemas.microsoft.com/office/drawing/2014/main" id="{83745DB0-8779-510E-3A6E-9E25899AB2B2}"/>
              </a:ext>
            </a:extLst>
          </p:cNvPr>
          <p:cNvGrpSpPr/>
          <p:nvPr/>
        </p:nvGrpSpPr>
        <p:grpSpPr>
          <a:xfrm>
            <a:off x="8437811" y="2753574"/>
            <a:ext cx="955340" cy="360000"/>
            <a:chOff x="588263" y="1217924"/>
            <a:chExt cx="955340" cy="360000"/>
          </a:xfrm>
        </p:grpSpPr>
        <p:pic>
          <p:nvPicPr>
            <p:cNvPr id="139" name="Picture 138" descr="Zip Co logo SVG free download, id: 101874 - Brandlogos.net">
              <a:hlinkClick r:id="rId5"/>
              <a:extLst>
                <a:ext uri="{FF2B5EF4-FFF2-40B4-BE49-F238E27FC236}">
                  <a16:creationId xmlns:a16="http://schemas.microsoft.com/office/drawing/2014/main" id="{B2C40B17-B6EC-60D9-3822-BF6B47ABCAD7}"/>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40" name="TextBox 139">
              <a:extLst>
                <a:ext uri="{FF2B5EF4-FFF2-40B4-BE49-F238E27FC236}">
                  <a16:creationId xmlns:a16="http://schemas.microsoft.com/office/drawing/2014/main" id="{ECCE5F6F-933E-D505-D0CA-0A4C1494CCFA}"/>
                </a:ext>
                <a:ext uri="{C183D7F6-B498-43B3-948B-1728B52AA6E4}">
                  <adec:decorative xmlns:adec="http://schemas.microsoft.com/office/drawing/2017/decorative" val="0"/>
                </a:ext>
              </a:extLst>
            </p:cNvPr>
            <p:cNvSpPr txBox="1"/>
            <p:nvPr/>
          </p:nvSpPr>
          <p:spPr>
            <a:xfrm>
              <a:off x="1047214" y="1313286"/>
              <a:ext cx="49638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41" name="Group 140">
            <a:extLst>
              <a:ext uri="{FF2B5EF4-FFF2-40B4-BE49-F238E27FC236}">
                <a16:creationId xmlns:a16="http://schemas.microsoft.com/office/drawing/2014/main" id="{E6E478F6-37FE-85E8-96A3-8AAFC8B7B69A}"/>
              </a:ext>
            </a:extLst>
          </p:cNvPr>
          <p:cNvGrpSpPr/>
          <p:nvPr/>
        </p:nvGrpSpPr>
        <p:grpSpPr>
          <a:xfrm>
            <a:off x="3242350" y="5198502"/>
            <a:ext cx="955340" cy="360000"/>
            <a:chOff x="588263" y="1217924"/>
            <a:chExt cx="955340" cy="360000"/>
          </a:xfrm>
        </p:grpSpPr>
        <p:pic>
          <p:nvPicPr>
            <p:cNvPr id="142" name="Picture 141" descr="Zip Co logo SVG free download, id: 101874 - Brandlogos.net">
              <a:hlinkClick r:id="rId5"/>
              <a:extLst>
                <a:ext uri="{FF2B5EF4-FFF2-40B4-BE49-F238E27FC236}">
                  <a16:creationId xmlns:a16="http://schemas.microsoft.com/office/drawing/2014/main" id="{2345EA7B-8056-4B5E-1C64-86E56D155F1A}"/>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44" name="TextBox 143">
              <a:extLst>
                <a:ext uri="{FF2B5EF4-FFF2-40B4-BE49-F238E27FC236}">
                  <a16:creationId xmlns:a16="http://schemas.microsoft.com/office/drawing/2014/main" id="{4CEE9549-8817-4907-1199-1BB8FE96B7FA}"/>
                </a:ext>
                <a:ext uri="{C183D7F6-B498-43B3-948B-1728B52AA6E4}">
                  <adec:decorative xmlns:adec="http://schemas.microsoft.com/office/drawing/2017/decorative" val="0"/>
                </a:ext>
              </a:extLst>
            </p:cNvPr>
            <p:cNvSpPr txBox="1"/>
            <p:nvPr/>
          </p:nvSpPr>
          <p:spPr>
            <a:xfrm>
              <a:off x="1047214" y="1313286"/>
              <a:ext cx="49638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46" name="Group 145">
            <a:extLst>
              <a:ext uri="{FF2B5EF4-FFF2-40B4-BE49-F238E27FC236}">
                <a16:creationId xmlns:a16="http://schemas.microsoft.com/office/drawing/2014/main" id="{3240B2C7-385D-3180-F89B-50475B5F8BBF}"/>
              </a:ext>
            </a:extLst>
          </p:cNvPr>
          <p:cNvGrpSpPr/>
          <p:nvPr/>
        </p:nvGrpSpPr>
        <p:grpSpPr>
          <a:xfrm>
            <a:off x="6705990" y="5198502"/>
            <a:ext cx="955340" cy="360000"/>
            <a:chOff x="588263" y="1217924"/>
            <a:chExt cx="955340" cy="360000"/>
          </a:xfrm>
        </p:grpSpPr>
        <p:pic>
          <p:nvPicPr>
            <p:cNvPr id="147" name="Picture 146" descr="Zip Co logo SVG free download, id: 101874 - Brandlogos.net">
              <a:hlinkClick r:id="rId5"/>
              <a:extLst>
                <a:ext uri="{FF2B5EF4-FFF2-40B4-BE49-F238E27FC236}">
                  <a16:creationId xmlns:a16="http://schemas.microsoft.com/office/drawing/2014/main" id="{FD694FD9-8593-F781-0CF6-E330D273726E}"/>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48" name="TextBox 147">
              <a:extLst>
                <a:ext uri="{FF2B5EF4-FFF2-40B4-BE49-F238E27FC236}">
                  <a16:creationId xmlns:a16="http://schemas.microsoft.com/office/drawing/2014/main" id="{26679795-208E-68C3-740C-3D6D06D27CC3}"/>
                </a:ext>
                <a:ext uri="{C183D7F6-B498-43B3-948B-1728B52AA6E4}">
                  <adec:decorative xmlns:adec="http://schemas.microsoft.com/office/drawing/2017/decorative" val="0"/>
                </a:ext>
              </a:extLst>
            </p:cNvPr>
            <p:cNvSpPr txBox="1"/>
            <p:nvPr/>
          </p:nvSpPr>
          <p:spPr>
            <a:xfrm>
              <a:off x="1047214" y="1313286"/>
              <a:ext cx="49638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sp>
        <p:nvSpPr>
          <p:cNvPr id="7" name="Text Placeholder 6">
            <a:extLst>
              <a:ext uri="{FF2B5EF4-FFF2-40B4-BE49-F238E27FC236}">
                <a16:creationId xmlns:a16="http://schemas.microsoft.com/office/drawing/2014/main" id="{6271BFA0-FC71-29DE-5806-235739B13CE0}"/>
              </a:ext>
            </a:extLst>
          </p:cNvPr>
          <p:cNvSpPr>
            <a:spLocks noGrp="1"/>
          </p:cNvSpPr>
          <p:nvPr>
            <p:ph type="body" sz="quarter" idx="38"/>
          </p:nvPr>
        </p:nvSpPr>
        <p:spPr>
          <a:solidFill>
            <a:srgbClr val="0078D4"/>
          </a:solidFill>
        </p:spPr>
        <p:txBody>
          <a:bodyPr/>
          <a:lstStyle/>
          <a:p>
            <a:endParaRPr lang="en-US"/>
          </a:p>
        </p:txBody>
      </p:sp>
      <p:sp>
        <p:nvSpPr>
          <p:cNvPr id="9" name="Text Placeholder 8">
            <a:extLst>
              <a:ext uri="{FF2B5EF4-FFF2-40B4-BE49-F238E27FC236}">
                <a16:creationId xmlns:a16="http://schemas.microsoft.com/office/drawing/2014/main" id="{F53E07A9-1B5A-B003-F9B0-3102ABABA82B}"/>
              </a:ext>
            </a:extLst>
          </p:cNvPr>
          <p:cNvSpPr>
            <a:spLocks noGrp="1"/>
          </p:cNvSpPr>
          <p:nvPr>
            <p:ph type="body" sz="quarter" idx="39"/>
          </p:nvPr>
        </p:nvSpPr>
        <p:spPr/>
        <p:txBody>
          <a:bodyPr/>
          <a:lstStyle/>
          <a:p>
            <a:endParaRPr lang="en-US"/>
          </a:p>
        </p:txBody>
      </p:sp>
      <p:sp>
        <p:nvSpPr>
          <p:cNvPr id="11" name="Text Placeholder 10">
            <a:extLst>
              <a:ext uri="{FF2B5EF4-FFF2-40B4-BE49-F238E27FC236}">
                <a16:creationId xmlns:a16="http://schemas.microsoft.com/office/drawing/2014/main" id="{F57BE1DF-A077-D305-04AB-9615368FB7F8}"/>
              </a:ext>
            </a:extLst>
          </p:cNvPr>
          <p:cNvSpPr>
            <a:spLocks noGrp="1"/>
          </p:cNvSpPr>
          <p:nvPr>
            <p:ph type="body" sz="quarter" idx="40"/>
          </p:nvPr>
        </p:nvSpPr>
        <p:spPr/>
        <p:txBody>
          <a:bodyPr/>
          <a:lstStyle/>
          <a:p>
            <a:endParaRPr lang="en-US"/>
          </a:p>
        </p:txBody>
      </p:sp>
      <p:pic>
        <p:nvPicPr>
          <p:cNvPr id="10" name="Picture 9">
            <a:extLst>
              <a:ext uri="{FF2B5EF4-FFF2-40B4-BE49-F238E27FC236}">
                <a16:creationId xmlns:a16="http://schemas.microsoft.com/office/drawing/2014/main" id="{D64FA8C5-063B-BA99-FF4E-E72FADE5AB12}"/>
              </a:ext>
            </a:extLst>
          </p:cNvPr>
          <p:cNvPicPr>
            <a:picLocks noChangeAspect="1"/>
          </p:cNvPicPr>
          <p:nvPr/>
        </p:nvPicPr>
        <p:blipFill rotWithShape="1">
          <a:blip r:embed="rId7">
            <a:extLst>
              <a:ext uri="{28A0092B-C50C-407E-A947-70E740481C1C}">
                <a14:useLocalDpi xmlns:a14="http://schemas.microsoft.com/office/drawing/2010/main" val="0"/>
              </a:ext>
            </a:extLst>
          </a:blip>
          <a:srcRect t="-1"/>
          <a:stretch/>
        </p:blipFill>
        <p:spPr>
          <a:xfrm>
            <a:off x="10167871" y="4288861"/>
            <a:ext cx="2024130" cy="2569139"/>
          </a:xfrm>
          <a:prstGeom prst="rect">
            <a:avLst/>
          </a:prstGeom>
        </p:spPr>
      </p:pic>
      <p:sp>
        <p:nvSpPr>
          <p:cNvPr id="6" name="Rectangle: Rounded Corners 6">
            <a:extLst>
              <a:ext uri="{FF2B5EF4-FFF2-40B4-BE49-F238E27FC236}">
                <a16:creationId xmlns:a16="http://schemas.microsoft.com/office/drawing/2014/main" id="{888A8092-4714-5401-8759-8E131EC69437}"/>
              </a:ext>
              <a:ext uri="{C183D7F6-B498-43B3-948B-1728B52AA6E4}">
                <adec:decorative xmlns:adec="http://schemas.microsoft.com/office/drawing/2017/decorative" val="1"/>
              </a:ext>
            </a:extLst>
          </p:cNvPr>
          <p:cNvSpPr/>
          <p:nvPr/>
        </p:nvSpPr>
        <p:spPr bwMode="auto">
          <a:xfrm>
            <a:off x="6469498" y="1127774"/>
            <a:ext cx="987667" cy="216000"/>
          </a:xfrm>
          <a:prstGeom prst="roundRect">
            <a:avLst>
              <a:gd name="adj" fmla="val 50000"/>
            </a:avLst>
          </a:prstGeom>
          <a:solidFill>
            <a:srgbClr val="8661C5"/>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Semibold"/>
              </a:rPr>
              <a:t>Value benefit</a:t>
            </a:r>
            <a:endPar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 name="Group 7">
            <a:extLst>
              <a:ext uri="{FF2B5EF4-FFF2-40B4-BE49-F238E27FC236}">
                <a16:creationId xmlns:a16="http://schemas.microsoft.com/office/drawing/2014/main" id="{9064BDA0-891C-41A6-9F6D-D0539888C523}"/>
              </a:ext>
            </a:extLst>
          </p:cNvPr>
          <p:cNvGrpSpPr/>
          <p:nvPr/>
        </p:nvGrpSpPr>
        <p:grpSpPr>
          <a:xfrm>
            <a:off x="7523373" y="1127774"/>
            <a:ext cx="1260000" cy="216000"/>
            <a:chOff x="1194743" y="1140160"/>
            <a:chExt cx="1260000" cy="216000"/>
          </a:xfrm>
        </p:grpSpPr>
        <p:sp>
          <p:nvSpPr>
            <p:cNvPr id="12" name="Rectangle: Rounded Corners 6">
              <a:extLst>
                <a:ext uri="{FF2B5EF4-FFF2-40B4-BE49-F238E27FC236}">
                  <a16:creationId xmlns:a16="http://schemas.microsoft.com/office/drawing/2014/main" id="{7797DB25-AF8F-C206-2FE5-E2598E9BDD3B}"/>
                </a:ext>
                <a:ext uri="{C183D7F6-B498-43B3-948B-1728B52AA6E4}">
                  <adec:decorative xmlns:adec="http://schemas.microsoft.com/office/drawing/2017/decorative" val="1"/>
                </a:ext>
              </a:extLst>
            </p:cNvPr>
            <p:cNvSpPr/>
            <p:nvPr/>
          </p:nvSpPr>
          <p:spPr bwMode="auto">
            <a:xfrm>
              <a:off x="1194743" y="1140160"/>
              <a:ext cx="126000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Cost savings</a:t>
              </a:r>
            </a:p>
          </p:txBody>
        </p:sp>
        <p:pic>
          <p:nvPicPr>
            <p:cNvPr id="13" name="Graphic 12">
              <a:extLst>
                <a:ext uri="{FF2B5EF4-FFF2-40B4-BE49-F238E27FC236}">
                  <a16:creationId xmlns:a16="http://schemas.microsoft.com/office/drawing/2014/main" id="{FE4B42C5-CA1E-0929-2976-0D9A1BB0F9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1527" y="1176160"/>
              <a:ext cx="144000" cy="144000"/>
            </a:xfrm>
            <a:prstGeom prst="rect">
              <a:avLst/>
            </a:prstGeom>
          </p:spPr>
        </p:pic>
      </p:grpSp>
      <p:grpSp>
        <p:nvGrpSpPr>
          <p:cNvPr id="14" name="Group 13">
            <a:extLst>
              <a:ext uri="{FF2B5EF4-FFF2-40B4-BE49-F238E27FC236}">
                <a16:creationId xmlns:a16="http://schemas.microsoft.com/office/drawing/2014/main" id="{9FBC3FD8-CB96-85E0-6E85-86CB0AA8E94B}"/>
              </a:ext>
            </a:extLst>
          </p:cNvPr>
          <p:cNvGrpSpPr/>
          <p:nvPr/>
        </p:nvGrpSpPr>
        <p:grpSpPr>
          <a:xfrm>
            <a:off x="8868697" y="1127774"/>
            <a:ext cx="1450784" cy="216000"/>
            <a:chOff x="1194743" y="1140160"/>
            <a:chExt cx="1450784" cy="216000"/>
          </a:xfrm>
        </p:grpSpPr>
        <p:sp>
          <p:nvSpPr>
            <p:cNvPr id="15" name="Rectangle: Rounded Corners 6">
              <a:extLst>
                <a:ext uri="{FF2B5EF4-FFF2-40B4-BE49-F238E27FC236}">
                  <a16:creationId xmlns:a16="http://schemas.microsoft.com/office/drawing/2014/main" id="{B440609F-51E7-5797-B9B4-2F99AF608AFB}"/>
                </a:ext>
                <a:ext uri="{C183D7F6-B498-43B3-948B-1728B52AA6E4}">
                  <adec:decorative xmlns:adec="http://schemas.microsoft.com/office/drawing/2017/decorative" val="1"/>
                </a:ext>
              </a:extLst>
            </p:cNvPr>
            <p:cNvSpPr/>
            <p:nvPr/>
          </p:nvSpPr>
          <p:spPr bwMode="auto">
            <a:xfrm>
              <a:off x="1194743" y="1140160"/>
              <a:ext cx="1450784"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Employee experience</a:t>
              </a:r>
            </a:p>
          </p:txBody>
        </p:sp>
        <p:pic>
          <p:nvPicPr>
            <p:cNvPr id="16" name="Graphic 15">
              <a:extLst>
                <a:ext uri="{FF2B5EF4-FFF2-40B4-BE49-F238E27FC236}">
                  <a16:creationId xmlns:a16="http://schemas.microsoft.com/office/drawing/2014/main" id="{9680C369-7833-A66A-0C0F-819AEC89BE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1527" y="1176160"/>
              <a:ext cx="144000" cy="144000"/>
            </a:xfrm>
            <a:prstGeom prst="rect">
              <a:avLst/>
            </a:prstGeom>
          </p:spPr>
        </p:pic>
      </p:grpSp>
      <p:grpSp>
        <p:nvGrpSpPr>
          <p:cNvPr id="17" name="Group 16">
            <a:extLst>
              <a:ext uri="{FF2B5EF4-FFF2-40B4-BE49-F238E27FC236}">
                <a16:creationId xmlns:a16="http://schemas.microsoft.com/office/drawing/2014/main" id="{0072E0C5-5DBA-0C2C-E6B4-4F59E8E4219F}"/>
              </a:ext>
            </a:extLst>
          </p:cNvPr>
          <p:cNvGrpSpPr/>
          <p:nvPr/>
        </p:nvGrpSpPr>
        <p:grpSpPr>
          <a:xfrm>
            <a:off x="3025739" y="1136034"/>
            <a:ext cx="1517685" cy="219456"/>
            <a:chOff x="1198143" y="862657"/>
            <a:chExt cx="1517685" cy="207740"/>
          </a:xfrm>
        </p:grpSpPr>
        <p:sp>
          <p:nvSpPr>
            <p:cNvPr id="18" name="Rectangle: Rounded Corners 6">
              <a:extLst>
                <a:ext uri="{FF2B5EF4-FFF2-40B4-BE49-F238E27FC236}">
                  <a16:creationId xmlns:a16="http://schemas.microsoft.com/office/drawing/2014/main" id="{C872774E-4277-3DF4-ECA7-EE257FF127EB}"/>
                </a:ext>
                <a:ext uri="{C183D7F6-B498-43B3-948B-1728B52AA6E4}">
                  <adec:decorative xmlns:adec="http://schemas.microsoft.com/office/drawing/2017/decorative" val="1"/>
                </a:ext>
              </a:extLst>
            </p:cNvPr>
            <p:cNvSpPr/>
            <p:nvPr/>
          </p:nvSpPr>
          <p:spPr bwMode="auto">
            <a:xfrm>
              <a:off x="1198143" y="862657"/>
              <a:ext cx="1517685" cy="20774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Employee Satisfaction</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19" name="Graphic 18">
              <a:extLst>
                <a:ext uri="{FF2B5EF4-FFF2-40B4-BE49-F238E27FC236}">
                  <a16:creationId xmlns:a16="http://schemas.microsoft.com/office/drawing/2014/main" id="{5C9DB59C-1E38-4FCB-6A78-DF7B6DB5AD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4929" y="898657"/>
              <a:ext cx="144000" cy="144000"/>
            </a:xfrm>
            <a:prstGeom prst="rect">
              <a:avLst/>
            </a:prstGeom>
          </p:spPr>
        </p:pic>
      </p:grpSp>
    </p:spTree>
    <p:extLst>
      <p:ext uri="{BB962C8B-B14F-4D97-AF65-F5344CB8AC3E}">
        <p14:creationId xmlns:p14="http://schemas.microsoft.com/office/powerpoint/2010/main" val="38255019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F37E-0421-8812-028F-7626537FDA9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BDD7AE6-EC0C-AA98-D0A9-7DEA1E9CC3C1}"/>
              </a:ext>
            </a:extLst>
          </p:cNvPr>
          <p:cNvSpPr>
            <a:spLocks noGrp="1"/>
          </p:cNvSpPr>
          <p:nvPr>
            <p:ph type="title"/>
          </p:nvPr>
        </p:nvSpPr>
        <p:spPr>
          <a:xfrm>
            <a:off x="584200" y="387766"/>
            <a:ext cx="5672544" cy="263149"/>
          </a:xfrm>
        </p:spPr>
        <p:txBody>
          <a:bodyPr/>
          <a:lstStyle/>
          <a:p>
            <a:r>
              <a:rPr lang="en-GB">
                <a:solidFill>
                  <a:srgbClr val="0078D4"/>
                </a:solidFill>
              </a:rPr>
              <a:t>Operations | </a:t>
            </a:r>
            <a:r>
              <a:rPr lang="en-GB"/>
              <a:t>Executing a project review</a:t>
            </a:r>
          </a:p>
        </p:txBody>
      </p:sp>
      <p:sp>
        <p:nvSpPr>
          <p:cNvPr id="30" name="Text Placeholder 29">
            <a:extLst>
              <a:ext uri="{FF2B5EF4-FFF2-40B4-BE49-F238E27FC236}">
                <a16:creationId xmlns:a16="http://schemas.microsoft.com/office/drawing/2014/main" id="{D25A2800-D4CC-ADF2-796B-8BC9762874B9}"/>
              </a:ext>
            </a:extLst>
          </p:cNvPr>
          <p:cNvSpPr>
            <a:spLocks noGrp="1"/>
          </p:cNvSpPr>
          <p:nvPr>
            <p:ph type="body" sz="quarter" idx="17"/>
          </p:nvPr>
        </p:nvSpPr>
        <p:spPr/>
        <p:txBody>
          <a:bodyPr vert="horz" wrap="square" lIns="0" tIns="0" rIns="0" bIns="0" rtlCol="0" anchor="t">
            <a:spAutoFit/>
          </a:bodyPr>
          <a:lstStyle/>
          <a:p>
            <a:r>
              <a:rPr lang="en-GB">
                <a:latin typeface="Segoe UI Semibold"/>
                <a:cs typeface="Segoe UI Semibold"/>
              </a:rPr>
              <a:t>Copilot for Microsoft 365</a:t>
            </a:r>
            <a:endParaRPr lang="en-US"/>
          </a:p>
        </p:txBody>
      </p:sp>
      <p:sp>
        <p:nvSpPr>
          <p:cNvPr id="48" name="Text Placeholder 47">
            <a:extLst>
              <a:ext uri="{FF2B5EF4-FFF2-40B4-BE49-F238E27FC236}">
                <a16:creationId xmlns:a16="http://schemas.microsoft.com/office/drawing/2014/main" id="{79A78173-E5BB-888C-4131-6247CC9816F7}"/>
              </a:ext>
            </a:extLst>
          </p:cNvPr>
          <p:cNvSpPr>
            <a:spLocks noGrp="1"/>
          </p:cNvSpPr>
          <p:nvPr>
            <p:ph type="body" sz="quarter" idx="30"/>
          </p:nvPr>
        </p:nvSpPr>
        <p:spPr/>
        <p:txBody>
          <a:bodyPr vert="horz" wrap="square" lIns="0" tIns="0" rIns="0" bIns="0" rtlCol="0" anchor="t">
            <a:spAutoFit/>
          </a:bodyPr>
          <a:lstStyle/>
          <a:p>
            <a:r>
              <a:rPr lang="en-GB">
                <a:latin typeface="Segoe UI Semibold"/>
                <a:cs typeface="Segoe UI Semibold"/>
              </a:rPr>
              <a:t>Get started </a:t>
            </a:r>
            <a:endParaRPr lang="en-US"/>
          </a:p>
        </p:txBody>
      </p:sp>
      <p:sp>
        <p:nvSpPr>
          <p:cNvPr id="65" name="Text Placeholder 4">
            <a:extLst>
              <a:ext uri="{FF2B5EF4-FFF2-40B4-BE49-F238E27FC236}">
                <a16:creationId xmlns:a16="http://schemas.microsoft.com/office/drawing/2014/main" id="{1B76F4C8-DA99-58AA-2FB3-2F11002F8B19}"/>
              </a:ext>
            </a:extLst>
          </p:cNvPr>
          <p:cNvSpPr>
            <a:spLocks noGrp="1"/>
          </p:cNvSpPr>
          <p:nvPr>
            <p:ph type="body" sz="quarter" idx="10"/>
          </p:nvPr>
        </p:nvSpPr>
        <p:spPr>
          <a:xfrm>
            <a:off x="570453" y="6490609"/>
            <a:ext cx="9597418" cy="107722"/>
          </a:xfrm>
        </p:spPr>
        <p:txBody>
          <a:bodyPr/>
          <a:lstStyle/>
          <a:p>
            <a:r>
              <a:rPr lang="en-GB" baseline="30000"/>
              <a:t>1</a:t>
            </a:r>
            <a:r>
              <a:rPr lang="en-GB"/>
              <a:t>Access Copilot at Copilot.Microsoft.com, from the Windows taskbar or Edge browser, or in the Copilot app in Teams, and set toggle to “Work”.</a:t>
            </a:r>
          </a:p>
        </p:txBody>
      </p:sp>
      <p:sp>
        <p:nvSpPr>
          <p:cNvPr id="66" name="Text Placeholder 5">
            <a:extLst>
              <a:ext uri="{FF2B5EF4-FFF2-40B4-BE49-F238E27FC236}">
                <a16:creationId xmlns:a16="http://schemas.microsoft.com/office/drawing/2014/main" id="{D3CE66E7-C621-DF18-DD0F-1819447A2CEC}"/>
              </a:ext>
            </a:extLst>
          </p:cNvPr>
          <p:cNvSpPr>
            <a:spLocks noGrp="1"/>
          </p:cNvSpPr>
          <p:nvPr>
            <p:ph type="body" sz="quarter" idx="11"/>
          </p:nvPr>
        </p:nvSpPr>
        <p:spPr>
          <a:xfrm>
            <a:off x="584200" y="1593881"/>
            <a:ext cx="2808000" cy="345600"/>
          </a:xfr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vert="horz" wrap="square" lIns="0" tIns="0" rIns="0" bIns="0" rtlCol="0" anchor="ctr" anchorCtr="0">
            <a:noAutofit/>
          </a:bodyPr>
          <a:lstStyle/>
          <a:p>
            <a:r>
              <a:rPr lang="en-GB"/>
              <a:t>1. Consolidate project scope </a:t>
            </a:r>
          </a:p>
        </p:txBody>
      </p:sp>
      <p:sp>
        <p:nvSpPr>
          <p:cNvPr id="67" name="Text Placeholder 6">
            <a:extLst>
              <a:ext uri="{FF2B5EF4-FFF2-40B4-BE49-F238E27FC236}">
                <a16:creationId xmlns:a16="http://schemas.microsoft.com/office/drawing/2014/main" id="{E883B943-ACD8-0034-8026-03F29D819869}"/>
              </a:ext>
            </a:extLst>
          </p:cNvPr>
          <p:cNvSpPr>
            <a:spLocks noGrp="1"/>
          </p:cNvSpPr>
          <p:nvPr>
            <p:ph type="body" sz="quarter" idx="12"/>
          </p:nvPr>
        </p:nvSpPr>
        <p:spPr>
          <a:xfrm>
            <a:off x="584200" y="4052218"/>
            <a:ext cx="2808000" cy="345600"/>
          </a:xfrm>
        </p:spPr>
        <p:txBody>
          <a:bodyPr/>
          <a:lstStyle/>
          <a:p>
            <a:r>
              <a:rPr lang="en-GB"/>
              <a:t>6. Send a post-meeting recap</a:t>
            </a:r>
          </a:p>
        </p:txBody>
      </p:sp>
      <p:sp>
        <p:nvSpPr>
          <p:cNvPr id="68" name="Text Placeholder 7">
            <a:extLst>
              <a:ext uri="{FF2B5EF4-FFF2-40B4-BE49-F238E27FC236}">
                <a16:creationId xmlns:a16="http://schemas.microsoft.com/office/drawing/2014/main" id="{7DAC845C-96A0-536F-11FF-9CEC301AF2B7}"/>
              </a:ext>
            </a:extLst>
          </p:cNvPr>
          <p:cNvSpPr>
            <a:spLocks noGrp="1"/>
          </p:cNvSpPr>
          <p:nvPr>
            <p:ph type="body" sz="quarter" idx="13"/>
          </p:nvPr>
        </p:nvSpPr>
        <p:spPr>
          <a:xfrm>
            <a:off x="4047840" y="1593881"/>
            <a:ext cx="2808000" cy="345600"/>
          </a:xfr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vert="horz" wrap="square" lIns="0" tIns="0" rIns="0" bIns="0" rtlCol="0" anchor="ctr" anchorCtr="0">
            <a:noAutofit/>
          </a:bodyPr>
          <a:lstStyle/>
          <a:p>
            <a:r>
              <a:rPr lang="en-GB"/>
              <a:t>2. Baseline project milestones </a:t>
            </a:r>
          </a:p>
        </p:txBody>
      </p:sp>
      <p:sp>
        <p:nvSpPr>
          <p:cNvPr id="72" name="Text Placeholder 8">
            <a:extLst>
              <a:ext uri="{FF2B5EF4-FFF2-40B4-BE49-F238E27FC236}">
                <a16:creationId xmlns:a16="http://schemas.microsoft.com/office/drawing/2014/main" id="{475BD31E-DA07-C41F-6713-770884230D43}"/>
              </a:ext>
            </a:extLst>
          </p:cNvPr>
          <p:cNvSpPr>
            <a:spLocks noGrp="1"/>
          </p:cNvSpPr>
          <p:nvPr>
            <p:ph type="body" sz="quarter" idx="14"/>
          </p:nvPr>
        </p:nvSpPr>
        <p:spPr>
          <a:xfrm>
            <a:off x="4047840" y="4052218"/>
            <a:ext cx="2808000" cy="345600"/>
          </a:xfrm>
        </p:spPr>
        <p:txBody>
          <a:bodyPr/>
          <a:lstStyle/>
          <a:p>
            <a:r>
              <a:rPr lang="en-GB"/>
              <a:t>5. Meet with key project stakeholders</a:t>
            </a:r>
          </a:p>
        </p:txBody>
      </p:sp>
      <p:sp>
        <p:nvSpPr>
          <p:cNvPr id="73" name="Text Placeholder 9">
            <a:extLst>
              <a:ext uri="{FF2B5EF4-FFF2-40B4-BE49-F238E27FC236}">
                <a16:creationId xmlns:a16="http://schemas.microsoft.com/office/drawing/2014/main" id="{71BCC425-EC69-5A3A-964A-56CE01448836}"/>
              </a:ext>
            </a:extLst>
          </p:cNvPr>
          <p:cNvSpPr>
            <a:spLocks noGrp="1"/>
          </p:cNvSpPr>
          <p:nvPr>
            <p:ph type="body" sz="quarter" idx="15"/>
          </p:nvPr>
        </p:nvSpPr>
        <p:spPr>
          <a:xfrm>
            <a:off x="7511481" y="1593881"/>
            <a:ext cx="2808000" cy="345600"/>
          </a:xfr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vert="horz" wrap="square" lIns="0" tIns="0" rIns="0" bIns="0" rtlCol="0" anchor="ctr" anchorCtr="0">
            <a:noAutofit/>
          </a:bodyPr>
          <a:lstStyle/>
          <a:p>
            <a:r>
              <a:rPr lang="en-GB"/>
              <a:t>3. Assess key risks/issues </a:t>
            </a:r>
          </a:p>
        </p:txBody>
      </p:sp>
      <p:sp>
        <p:nvSpPr>
          <p:cNvPr id="74" name="Text Placeholder 10">
            <a:extLst>
              <a:ext uri="{FF2B5EF4-FFF2-40B4-BE49-F238E27FC236}">
                <a16:creationId xmlns:a16="http://schemas.microsoft.com/office/drawing/2014/main" id="{AD93DD67-3FB9-977F-4C7A-FFD0AB5BB5D2}"/>
              </a:ext>
            </a:extLst>
          </p:cNvPr>
          <p:cNvSpPr>
            <a:spLocks noGrp="1"/>
          </p:cNvSpPr>
          <p:nvPr>
            <p:ph type="body" sz="quarter" idx="16"/>
          </p:nvPr>
        </p:nvSpPr>
        <p:spPr>
          <a:xfrm>
            <a:off x="7511481" y="4052218"/>
            <a:ext cx="2808000" cy="345600"/>
          </a:xfrm>
        </p:spPr>
        <p:txBody>
          <a:bodyPr/>
          <a:lstStyle/>
          <a:p>
            <a:r>
              <a:rPr lang="en-US"/>
              <a:t>4. Create a presentation</a:t>
            </a:r>
          </a:p>
        </p:txBody>
      </p:sp>
      <p:sp>
        <p:nvSpPr>
          <p:cNvPr id="75" name="Text Placeholder 11">
            <a:extLst>
              <a:ext uri="{FF2B5EF4-FFF2-40B4-BE49-F238E27FC236}">
                <a16:creationId xmlns:a16="http://schemas.microsoft.com/office/drawing/2014/main" id="{9F281369-5CCB-396B-8783-DC38B6989B48}"/>
              </a:ext>
            </a:extLst>
          </p:cNvPr>
          <p:cNvSpPr>
            <a:spLocks noGrp="1"/>
          </p:cNvSpPr>
          <p:nvPr>
            <p:ph type="body" sz="quarter" idx="18"/>
          </p:nvPr>
        </p:nvSpPr>
        <p:spPr>
          <a:xfrm>
            <a:off x="584200" y="2032188"/>
            <a:ext cx="2808000" cy="626701"/>
          </a:xfrm>
        </p:spPr>
        <p:txBody>
          <a:bodyPr/>
          <a:lstStyle/>
          <a:p>
            <a:r>
              <a:rPr lang="en-GB"/>
              <a:t>Leverage Microsoft Copilot to summarize related project data on scope, core project objectives and KPIs.</a:t>
            </a:r>
          </a:p>
        </p:txBody>
      </p:sp>
      <p:sp>
        <p:nvSpPr>
          <p:cNvPr id="76" name="Text Placeholder 12">
            <a:extLst>
              <a:ext uri="{FF2B5EF4-FFF2-40B4-BE49-F238E27FC236}">
                <a16:creationId xmlns:a16="http://schemas.microsoft.com/office/drawing/2014/main" id="{71B20467-F1D1-2219-AC04-CCCCE653D7F1}"/>
              </a:ext>
            </a:extLst>
          </p:cNvPr>
          <p:cNvSpPr>
            <a:spLocks noGrp="1"/>
          </p:cNvSpPr>
          <p:nvPr>
            <p:ph type="body" sz="quarter" idx="19"/>
          </p:nvPr>
        </p:nvSpPr>
        <p:spPr>
          <a:xfrm>
            <a:off x="4047840" y="2032188"/>
            <a:ext cx="2808000" cy="626701"/>
          </a:xfrm>
        </p:spPr>
        <p:txBody>
          <a:bodyPr/>
          <a:lstStyle/>
          <a:p>
            <a:r>
              <a:rPr lang="en-GB"/>
              <a:t>Meet with project team to discuss key milestones and project status. Use Copilot in Teams to summarize the meeting, with action items.</a:t>
            </a:r>
          </a:p>
        </p:txBody>
      </p:sp>
      <p:sp>
        <p:nvSpPr>
          <p:cNvPr id="77" name="Text Placeholder 13">
            <a:extLst>
              <a:ext uri="{FF2B5EF4-FFF2-40B4-BE49-F238E27FC236}">
                <a16:creationId xmlns:a16="http://schemas.microsoft.com/office/drawing/2014/main" id="{8F5757A5-A481-65D9-E05C-14509FD90930}"/>
              </a:ext>
            </a:extLst>
          </p:cNvPr>
          <p:cNvSpPr>
            <a:spLocks noGrp="1"/>
          </p:cNvSpPr>
          <p:nvPr>
            <p:ph type="body" sz="quarter" idx="20"/>
          </p:nvPr>
        </p:nvSpPr>
        <p:spPr>
          <a:xfrm>
            <a:off x="7511481" y="2032188"/>
            <a:ext cx="2808000" cy="626701"/>
          </a:xfrm>
        </p:spPr>
        <p:txBody>
          <a:bodyPr/>
          <a:lstStyle/>
          <a:p>
            <a:r>
              <a:rPr lang="en-GB"/>
              <a:t>Use Copilot in Whiteboard to map mitigation plans to top risks/issues and categorize all the items at the end of the meeting. </a:t>
            </a:r>
          </a:p>
        </p:txBody>
      </p:sp>
      <p:sp>
        <p:nvSpPr>
          <p:cNvPr id="78" name="Text Placeholder 14">
            <a:extLst>
              <a:ext uri="{FF2B5EF4-FFF2-40B4-BE49-F238E27FC236}">
                <a16:creationId xmlns:a16="http://schemas.microsoft.com/office/drawing/2014/main" id="{84F73F45-B56C-4BF1-F49D-D31622D557CE}"/>
              </a:ext>
            </a:extLst>
          </p:cNvPr>
          <p:cNvSpPr>
            <a:spLocks noGrp="1"/>
          </p:cNvSpPr>
          <p:nvPr>
            <p:ph type="body" sz="quarter" idx="21"/>
          </p:nvPr>
        </p:nvSpPr>
        <p:spPr>
          <a:xfrm>
            <a:off x="584200" y="3208260"/>
            <a:ext cx="2808000" cy="626701"/>
          </a:xfrm>
        </p:spPr>
        <p:txBody>
          <a:bodyPr/>
          <a:lstStyle/>
          <a:p>
            <a:r>
              <a:rPr lang="en-GB" b="1" kern="0">
                <a:solidFill>
                  <a:srgbClr val="1A1A1A"/>
                </a:solidFill>
                <a:latin typeface="Segoe UI"/>
                <a:cs typeface="+mn-cs"/>
              </a:rPr>
              <a:t>Automatically extract key project requirements </a:t>
            </a:r>
            <a:r>
              <a:rPr lang="en-GB"/>
              <a:t>from scattered documents, streamlining the process for your operations team. </a:t>
            </a:r>
            <a:endParaRPr lang="en-US"/>
          </a:p>
        </p:txBody>
      </p:sp>
      <p:sp>
        <p:nvSpPr>
          <p:cNvPr id="79" name="Text Placeholder 15">
            <a:extLst>
              <a:ext uri="{FF2B5EF4-FFF2-40B4-BE49-F238E27FC236}">
                <a16:creationId xmlns:a16="http://schemas.microsoft.com/office/drawing/2014/main" id="{F3AAAE8C-81B6-E16C-1C76-5E10B44C4E1F}"/>
              </a:ext>
            </a:extLst>
          </p:cNvPr>
          <p:cNvSpPr>
            <a:spLocks noGrp="1"/>
          </p:cNvSpPr>
          <p:nvPr>
            <p:ph type="body" sz="quarter" idx="22"/>
          </p:nvPr>
        </p:nvSpPr>
        <p:spPr>
          <a:xfrm>
            <a:off x="584200" y="5641938"/>
            <a:ext cx="2808000" cy="626701"/>
          </a:xfrm>
        </p:spPr>
        <p:txBody>
          <a:bodyPr/>
          <a:lstStyle/>
          <a:p>
            <a:r>
              <a:rPr lang="en-GB" b="1" kern="0">
                <a:solidFill>
                  <a:srgbClr val="1A1A1A"/>
                </a:solidFill>
                <a:latin typeface="Segoe UI"/>
                <a:cs typeface="+mn-cs"/>
              </a:rPr>
              <a:t>Generate a meeting summary</a:t>
            </a:r>
            <a:r>
              <a:rPr lang="en-GB"/>
              <a:t>, including action items, allowing you focus on the meeting discussion. </a:t>
            </a:r>
            <a:endParaRPr lang="en-US"/>
          </a:p>
        </p:txBody>
      </p:sp>
      <p:sp>
        <p:nvSpPr>
          <p:cNvPr id="80" name="Text Placeholder 16">
            <a:extLst>
              <a:ext uri="{FF2B5EF4-FFF2-40B4-BE49-F238E27FC236}">
                <a16:creationId xmlns:a16="http://schemas.microsoft.com/office/drawing/2014/main" id="{17328AC1-24C2-285B-14C3-0B25341DF0FA}"/>
              </a:ext>
            </a:extLst>
          </p:cNvPr>
          <p:cNvSpPr>
            <a:spLocks noGrp="1"/>
          </p:cNvSpPr>
          <p:nvPr>
            <p:ph type="body" sz="quarter" idx="23"/>
          </p:nvPr>
        </p:nvSpPr>
        <p:spPr>
          <a:xfrm>
            <a:off x="4047840" y="3208260"/>
            <a:ext cx="2808000" cy="626701"/>
          </a:xfrm>
        </p:spPr>
        <p:txBody>
          <a:bodyPr/>
          <a:lstStyle/>
          <a:p>
            <a:r>
              <a:rPr lang="en-GB" b="1" kern="0">
                <a:solidFill>
                  <a:srgbClr val="1A1A1A"/>
                </a:solidFill>
                <a:latin typeface="Segoe UI"/>
                <a:cs typeface="+mn-cs"/>
              </a:rPr>
              <a:t>Save time </a:t>
            </a:r>
            <a:r>
              <a:rPr lang="en-GB"/>
              <a:t>by using Copilot summaries as a starting point for project milestones and status updates. </a:t>
            </a:r>
            <a:endParaRPr lang="en-US"/>
          </a:p>
        </p:txBody>
      </p:sp>
      <p:sp>
        <p:nvSpPr>
          <p:cNvPr id="81" name="Text Placeholder 17">
            <a:extLst>
              <a:ext uri="{FF2B5EF4-FFF2-40B4-BE49-F238E27FC236}">
                <a16:creationId xmlns:a16="http://schemas.microsoft.com/office/drawing/2014/main" id="{BCC7D3E0-E358-3B5D-61E1-D608A132E28B}"/>
              </a:ext>
            </a:extLst>
          </p:cNvPr>
          <p:cNvSpPr>
            <a:spLocks noGrp="1"/>
          </p:cNvSpPr>
          <p:nvPr>
            <p:ph type="body" sz="quarter" idx="24"/>
          </p:nvPr>
        </p:nvSpPr>
        <p:spPr>
          <a:xfrm>
            <a:off x="4047840" y="5641938"/>
            <a:ext cx="2808000" cy="626701"/>
          </a:xfrm>
        </p:spPr>
        <p:txBody>
          <a:bodyPr/>
          <a:lstStyle/>
          <a:p>
            <a:r>
              <a:rPr lang="en-GB" b="1" kern="0">
                <a:solidFill>
                  <a:srgbClr val="1A1A1A"/>
                </a:solidFill>
                <a:latin typeface="Segoe UI"/>
                <a:cs typeface="+mn-cs"/>
              </a:rPr>
              <a:t>Stay focused </a:t>
            </a:r>
            <a:r>
              <a:rPr lang="en-GB"/>
              <a:t>during the meeting by asking Copilot for suggestions on questions to ask or next steps to keep the conversation on track.</a:t>
            </a:r>
          </a:p>
        </p:txBody>
      </p:sp>
      <p:sp>
        <p:nvSpPr>
          <p:cNvPr id="82" name="Text Placeholder 18">
            <a:extLst>
              <a:ext uri="{FF2B5EF4-FFF2-40B4-BE49-F238E27FC236}">
                <a16:creationId xmlns:a16="http://schemas.microsoft.com/office/drawing/2014/main" id="{E6EF3D3E-12E2-FF78-3F23-1471786ACD3D}"/>
              </a:ext>
            </a:extLst>
          </p:cNvPr>
          <p:cNvSpPr>
            <a:spLocks noGrp="1"/>
          </p:cNvSpPr>
          <p:nvPr>
            <p:ph type="body" sz="quarter" idx="25"/>
          </p:nvPr>
        </p:nvSpPr>
        <p:spPr>
          <a:xfrm>
            <a:off x="7511481" y="3208260"/>
            <a:ext cx="2808000" cy="626701"/>
          </a:xfrm>
        </p:spPr>
        <p:txBody>
          <a:bodyPr/>
          <a:lstStyle/>
          <a:p>
            <a:r>
              <a:rPr lang="en-GB" b="1" kern="0">
                <a:solidFill>
                  <a:srgbClr val="1A1A1A"/>
                </a:solidFill>
                <a:latin typeface="Segoe UI"/>
                <a:cs typeface="+mn-cs"/>
              </a:rPr>
              <a:t>Identify and flag </a:t>
            </a:r>
            <a:r>
              <a:rPr lang="en-GB"/>
              <a:t>potential data compliance and security risks, allowing your operations team to proactively investigate. </a:t>
            </a:r>
            <a:endParaRPr lang="en-US"/>
          </a:p>
        </p:txBody>
      </p:sp>
      <p:sp>
        <p:nvSpPr>
          <p:cNvPr id="83" name="Text Placeholder 19">
            <a:extLst>
              <a:ext uri="{FF2B5EF4-FFF2-40B4-BE49-F238E27FC236}">
                <a16:creationId xmlns:a16="http://schemas.microsoft.com/office/drawing/2014/main" id="{32AA36A9-440C-0E49-4D1B-D4FED1766655}"/>
              </a:ext>
            </a:extLst>
          </p:cNvPr>
          <p:cNvSpPr>
            <a:spLocks noGrp="1"/>
          </p:cNvSpPr>
          <p:nvPr>
            <p:ph type="body" sz="quarter" idx="26"/>
          </p:nvPr>
        </p:nvSpPr>
        <p:spPr>
          <a:xfrm>
            <a:off x="7511481" y="5641938"/>
            <a:ext cx="2808000" cy="626701"/>
          </a:xfrm>
        </p:spPr>
        <p:txBody>
          <a:bodyPr/>
          <a:lstStyle/>
          <a:p>
            <a:r>
              <a:rPr lang="en-GB" b="1" kern="0">
                <a:solidFill>
                  <a:srgbClr val="1A1A1A"/>
                </a:solidFill>
                <a:latin typeface="Segoe UI"/>
                <a:cs typeface="+mn-cs"/>
              </a:rPr>
              <a:t>Transform existing written documents </a:t>
            </a:r>
            <a:r>
              <a:rPr lang="en-GB"/>
              <a:t>into decks complete with speaker notes and sources. </a:t>
            </a:r>
            <a:endParaRPr lang="en-US"/>
          </a:p>
        </p:txBody>
      </p:sp>
      <p:sp>
        <p:nvSpPr>
          <p:cNvPr id="84" name="Text Placeholder 20">
            <a:extLst>
              <a:ext uri="{FF2B5EF4-FFF2-40B4-BE49-F238E27FC236}">
                <a16:creationId xmlns:a16="http://schemas.microsoft.com/office/drawing/2014/main" id="{DCF7D1C6-37D8-9E3D-F697-6DD6F56A5E23}"/>
              </a:ext>
            </a:extLst>
          </p:cNvPr>
          <p:cNvSpPr>
            <a:spLocks noGrp="1"/>
          </p:cNvSpPr>
          <p:nvPr>
            <p:ph type="body" sz="quarter" idx="27"/>
          </p:nvPr>
        </p:nvSpPr>
        <p:spPr>
          <a:xfrm>
            <a:off x="584200" y="4488366"/>
            <a:ext cx="2808000" cy="626701"/>
          </a:xfrm>
        </p:spPr>
        <p:txBody>
          <a:bodyPr/>
          <a:lstStyle/>
          <a:p>
            <a:r>
              <a:rPr lang="en-GB"/>
              <a:t>Send a meeting recap with Copilot in Outlook, emphasizing stakeholder feedback and next steps from the stakeholder meeting. </a:t>
            </a:r>
          </a:p>
        </p:txBody>
      </p:sp>
      <p:sp>
        <p:nvSpPr>
          <p:cNvPr id="85" name="Text Placeholder 21">
            <a:extLst>
              <a:ext uri="{FF2B5EF4-FFF2-40B4-BE49-F238E27FC236}">
                <a16:creationId xmlns:a16="http://schemas.microsoft.com/office/drawing/2014/main" id="{DD65B33D-1817-2881-6217-04DA9B5A980E}"/>
              </a:ext>
            </a:extLst>
          </p:cNvPr>
          <p:cNvSpPr>
            <a:spLocks noGrp="1"/>
          </p:cNvSpPr>
          <p:nvPr>
            <p:ph type="body" sz="quarter" idx="28"/>
          </p:nvPr>
        </p:nvSpPr>
        <p:spPr>
          <a:xfrm>
            <a:off x="4047841" y="4488366"/>
            <a:ext cx="2808000" cy="626701"/>
          </a:xfrm>
        </p:spPr>
        <p:txBody>
          <a:bodyPr/>
          <a:lstStyle/>
          <a:p>
            <a:r>
              <a:rPr lang="en-GB"/>
              <a:t>Gain alignment with key stakeholders on project health and next steps/actions. Use Copilot in Teams to summarize the meeting, with action items.</a:t>
            </a:r>
          </a:p>
        </p:txBody>
      </p:sp>
      <p:sp>
        <p:nvSpPr>
          <p:cNvPr id="86" name="Text Placeholder 39">
            <a:extLst>
              <a:ext uri="{FF2B5EF4-FFF2-40B4-BE49-F238E27FC236}">
                <a16:creationId xmlns:a16="http://schemas.microsoft.com/office/drawing/2014/main" id="{29BD7F63-A2A8-F3C6-D293-A3E9B15AB641}"/>
              </a:ext>
            </a:extLst>
          </p:cNvPr>
          <p:cNvSpPr>
            <a:spLocks noGrp="1"/>
          </p:cNvSpPr>
          <p:nvPr>
            <p:ph type="body" sz="quarter" idx="29"/>
          </p:nvPr>
        </p:nvSpPr>
        <p:spPr>
          <a:xfrm>
            <a:off x="7511481" y="4488366"/>
            <a:ext cx="2808000" cy="626701"/>
          </a:xfrm>
        </p:spPr>
        <p:txBody>
          <a:bodyPr/>
          <a:lstStyle/>
          <a:p>
            <a:r>
              <a:rPr lang="en-GB"/>
              <a:t>Use Copilot in PowerPoint to create a presentation based on overall project plan and status. </a:t>
            </a:r>
            <a:endParaRPr lang="en-US"/>
          </a:p>
        </p:txBody>
      </p:sp>
      <p:sp>
        <p:nvSpPr>
          <p:cNvPr id="87" name="Rectangle: Rounded Corners 6">
            <a:extLst>
              <a:ext uri="{FF2B5EF4-FFF2-40B4-BE49-F238E27FC236}">
                <a16:creationId xmlns:a16="http://schemas.microsoft.com/office/drawing/2014/main" id="{0B560D2E-3C48-1E1E-3653-F5592362C191}"/>
              </a:ext>
              <a:ext uri="{C183D7F6-B498-43B3-948B-1728B52AA6E4}">
                <adec:decorative xmlns:adec="http://schemas.microsoft.com/office/drawing/2017/decorative" val="1"/>
              </a:ext>
            </a:extLst>
          </p:cNvPr>
          <p:cNvSpPr/>
          <p:nvPr/>
        </p:nvSpPr>
        <p:spPr bwMode="auto">
          <a:xfrm>
            <a:off x="570454" y="1132756"/>
            <a:ext cx="987666" cy="216000"/>
          </a:xfrm>
          <a:prstGeom prst="roundRect">
            <a:avLst>
              <a:gd name="adj" fmla="val 50000"/>
            </a:avLst>
          </a:prstGeom>
          <a:solidFill>
            <a:srgbClr val="0078D4"/>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KPIs impacted</a:t>
            </a:r>
          </a:p>
        </p:txBody>
      </p:sp>
      <p:grpSp>
        <p:nvGrpSpPr>
          <p:cNvPr id="88" name="Group 87">
            <a:extLst>
              <a:ext uri="{FF2B5EF4-FFF2-40B4-BE49-F238E27FC236}">
                <a16:creationId xmlns:a16="http://schemas.microsoft.com/office/drawing/2014/main" id="{25D91AD3-40CE-1CD8-7F68-CB6B8D9AE632}"/>
              </a:ext>
            </a:extLst>
          </p:cNvPr>
          <p:cNvGrpSpPr/>
          <p:nvPr/>
        </p:nvGrpSpPr>
        <p:grpSpPr>
          <a:xfrm>
            <a:off x="1624328" y="1132756"/>
            <a:ext cx="1332000" cy="216000"/>
            <a:chOff x="1198144" y="862657"/>
            <a:chExt cx="1332000" cy="216000"/>
          </a:xfrm>
        </p:grpSpPr>
        <p:sp>
          <p:nvSpPr>
            <p:cNvPr id="92" name="Rectangle: Rounded Corners 6">
              <a:extLst>
                <a:ext uri="{FF2B5EF4-FFF2-40B4-BE49-F238E27FC236}">
                  <a16:creationId xmlns:a16="http://schemas.microsoft.com/office/drawing/2014/main" id="{C8BB6045-5EAD-AF23-9FFC-8D9181D22DA1}"/>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Improve efficiency</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93" name="Graphic 92">
              <a:extLst>
                <a:ext uri="{FF2B5EF4-FFF2-40B4-BE49-F238E27FC236}">
                  <a16:creationId xmlns:a16="http://schemas.microsoft.com/office/drawing/2014/main" id="{7564C970-3EDA-BDD8-BEA6-1D56003275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4929" y="898657"/>
              <a:ext cx="144000" cy="144000"/>
            </a:xfrm>
            <a:prstGeom prst="rect">
              <a:avLst/>
            </a:prstGeom>
          </p:spPr>
        </p:pic>
      </p:grpSp>
      <p:grpSp>
        <p:nvGrpSpPr>
          <p:cNvPr id="131" name="Group 130">
            <a:extLst>
              <a:ext uri="{FF2B5EF4-FFF2-40B4-BE49-F238E27FC236}">
                <a16:creationId xmlns:a16="http://schemas.microsoft.com/office/drawing/2014/main" id="{E54C4067-4254-BC67-EEE3-2D86141500F1}"/>
              </a:ext>
            </a:extLst>
          </p:cNvPr>
          <p:cNvGrpSpPr/>
          <p:nvPr/>
        </p:nvGrpSpPr>
        <p:grpSpPr>
          <a:xfrm>
            <a:off x="1475604" y="2753574"/>
            <a:ext cx="1025192" cy="360000"/>
            <a:chOff x="588263" y="1217924"/>
            <a:chExt cx="1025192" cy="360000"/>
          </a:xfrm>
        </p:grpSpPr>
        <p:pic>
          <p:nvPicPr>
            <p:cNvPr id="132" name="Picture 131" descr="Zip Co logo SVG free download, id: 101874 - Brandlogos.net">
              <a:hlinkClick r:id="rId5"/>
              <a:extLst>
                <a:ext uri="{FF2B5EF4-FFF2-40B4-BE49-F238E27FC236}">
                  <a16:creationId xmlns:a16="http://schemas.microsoft.com/office/drawing/2014/main" id="{AAF93035-3045-F3DD-C050-0045540315FD}"/>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33" name="TextBox 132">
              <a:extLst>
                <a:ext uri="{FF2B5EF4-FFF2-40B4-BE49-F238E27FC236}">
                  <a16:creationId xmlns:a16="http://schemas.microsoft.com/office/drawing/2014/main" id="{F0E4A171-A8C2-B486-A046-89410721B916}"/>
                </a:ext>
                <a:ext uri="{C183D7F6-B498-43B3-948B-1728B52AA6E4}">
                  <adec:decorative xmlns:adec="http://schemas.microsoft.com/office/drawing/2017/decorative" val="0"/>
                </a:ext>
              </a:extLst>
            </p:cNvPr>
            <p:cNvSpPr txBox="1"/>
            <p:nvPr/>
          </p:nvSpPr>
          <p:spPr>
            <a:xfrm>
              <a:off x="1047214" y="1313286"/>
              <a:ext cx="566241"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r>
                <a:rPr kumimoji="0" lang="en-US" sz="1100" b="0" i="0" u="none" strike="noStrike" kern="1200" cap="none" spc="0" normalizeH="0" baseline="30000" noProof="0">
                  <a:ln>
                    <a:noFill/>
                  </a:ln>
                  <a:solidFill>
                    <a:prstClr val="black"/>
                  </a:solidFill>
                  <a:effectLst/>
                  <a:uLnTx/>
                  <a:uFillTx/>
                  <a:latin typeface="Segoe UI Semibold"/>
                  <a:ea typeface="+mn-ea"/>
                  <a:cs typeface="+mn-cs"/>
                </a:rPr>
                <a:t>1</a:t>
              </a:r>
            </a:p>
          </p:txBody>
        </p:sp>
      </p:grpSp>
      <p:grpSp>
        <p:nvGrpSpPr>
          <p:cNvPr id="134" name="Group 133">
            <a:extLst>
              <a:ext uri="{FF2B5EF4-FFF2-40B4-BE49-F238E27FC236}">
                <a16:creationId xmlns:a16="http://schemas.microsoft.com/office/drawing/2014/main" id="{7CB75FD4-1E43-009E-251E-3BCECE85EA9D}"/>
              </a:ext>
            </a:extLst>
          </p:cNvPr>
          <p:cNvGrpSpPr/>
          <p:nvPr/>
        </p:nvGrpSpPr>
        <p:grpSpPr>
          <a:xfrm>
            <a:off x="4663080" y="2753574"/>
            <a:ext cx="1577520" cy="360000"/>
            <a:chOff x="588263" y="3617084"/>
            <a:chExt cx="1577520" cy="360000"/>
          </a:xfrm>
        </p:grpSpPr>
        <p:pic>
          <p:nvPicPr>
            <p:cNvPr id="135" name="Picture 134">
              <a:extLst>
                <a:ext uri="{FF2B5EF4-FFF2-40B4-BE49-F238E27FC236}">
                  <a16:creationId xmlns:a16="http://schemas.microsoft.com/office/drawing/2014/main" id="{E6E32570-C5A3-AF4A-0E92-F2606E3C38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36" name="TextBox 135">
              <a:extLst>
                <a:ext uri="{FF2B5EF4-FFF2-40B4-BE49-F238E27FC236}">
                  <a16:creationId xmlns:a16="http://schemas.microsoft.com/office/drawing/2014/main" id="{FF384F46-CF07-1397-B51F-E02F4A300AD9}"/>
                </a:ext>
                <a:ext uri="{C183D7F6-B498-43B3-948B-1728B52AA6E4}">
                  <adec:decorative xmlns:adec="http://schemas.microsoft.com/office/drawing/2017/decorative" val="0"/>
                </a:ext>
              </a:extLst>
            </p:cNvPr>
            <p:cNvSpPr txBox="1"/>
            <p:nvPr/>
          </p:nvSpPr>
          <p:spPr>
            <a:xfrm>
              <a:off x="1047214" y="3712446"/>
              <a:ext cx="111856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37" name="Group 136">
            <a:extLst>
              <a:ext uri="{FF2B5EF4-FFF2-40B4-BE49-F238E27FC236}">
                <a16:creationId xmlns:a16="http://schemas.microsoft.com/office/drawing/2014/main" id="{9DE70B02-23C3-0959-F1B6-530ACDA62E53}"/>
              </a:ext>
            </a:extLst>
          </p:cNvPr>
          <p:cNvGrpSpPr/>
          <p:nvPr/>
        </p:nvGrpSpPr>
        <p:grpSpPr>
          <a:xfrm>
            <a:off x="7956758" y="2753575"/>
            <a:ext cx="1917446" cy="360000"/>
            <a:chOff x="588263" y="4096916"/>
            <a:chExt cx="1917446" cy="360000"/>
          </a:xfrm>
        </p:grpSpPr>
        <p:pic>
          <p:nvPicPr>
            <p:cNvPr id="138" name="Picture 137">
              <a:extLst>
                <a:ext uri="{FF2B5EF4-FFF2-40B4-BE49-F238E27FC236}">
                  <a16:creationId xmlns:a16="http://schemas.microsoft.com/office/drawing/2014/main" id="{97AA366A-9ACB-9FA0-7373-E19CA0DFF1E8}"/>
                </a:ext>
              </a:extLst>
            </p:cNvPr>
            <p:cNvPicPr>
              <a:picLocks noChangeAspect="1"/>
            </p:cNvPicPr>
            <p:nvPr/>
          </p:nvPicPr>
          <p:blipFill rotWithShape="1">
            <a:blip r:embed="rId8">
              <a:extLst>
                <a:ext uri="{28A0092B-C50C-407E-A947-70E740481C1C}">
                  <a14:useLocalDpi xmlns:a14="http://schemas.microsoft.com/office/drawing/2010/main" val="0"/>
                </a:ext>
              </a:extLst>
            </a:blip>
            <a:srcRect l="-14987" t="-14987" r="-14987" b="-14987"/>
            <a:stretch/>
          </p:blipFill>
          <p:spPr>
            <a:xfrm>
              <a:off x="588263" y="4096916"/>
              <a:ext cx="360000" cy="360000"/>
            </a:xfrm>
            <a:prstGeom prst="ellipse">
              <a:avLst/>
            </a:prstGeom>
            <a:solidFill>
              <a:schemeClr val="bg1"/>
            </a:solidFill>
          </p:spPr>
        </p:pic>
        <p:sp>
          <p:nvSpPr>
            <p:cNvPr id="139" name="TextBox 138">
              <a:extLst>
                <a:ext uri="{FF2B5EF4-FFF2-40B4-BE49-F238E27FC236}">
                  <a16:creationId xmlns:a16="http://schemas.microsoft.com/office/drawing/2014/main" id="{807C6868-C4D5-BC0C-5EF9-022F7077452A}"/>
                </a:ext>
                <a:ext uri="{C183D7F6-B498-43B3-948B-1728B52AA6E4}">
                  <adec:decorative xmlns:adec="http://schemas.microsoft.com/office/drawing/2017/decorative" val="0"/>
                </a:ext>
              </a:extLst>
            </p:cNvPr>
            <p:cNvSpPr txBox="1"/>
            <p:nvPr/>
          </p:nvSpPr>
          <p:spPr>
            <a:xfrm>
              <a:off x="1047214" y="4192278"/>
              <a:ext cx="1458495"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Whiteboard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40" name="Group 139">
            <a:extLst>
              <a:ext uri="{FF2B5EF4-FFF2-40B4-BE49-F238E27FC236}">
                <a16:creationId xmlns:a16="http://schemas.microsoft.com/office/drawing/2014/main" id="{B30BF75A-74E7-DC48-A062-06082C4F3432}"/>
              </a:ext>
            </a:extLst>
          </p:cNvPr>
          <p:cNvGrpSpPr/>
          <p:nvPr/>
        </p:nvGrpSpPr>
        <p:grpSpPr>
          <a:xfrm>
            <a:off x="1148798" y="5198503"/>
            <a:ext cx="1678805" cy="360000"/>
            <a:chOff x="588263" y="1697756"/>
            <a:chExt cx="1678805" cy="360000"/>
          </a:xfrm>
        </p:grpSpPr>
        <p:pic>
          <p:nvPicPr>
            <p:cNvPr id="141" name="Picture 140">
              <a:extLst>
                <a:ext uri="{FF2B5EF4-FFF2-40B4-BE49-F238E27FC236}">
                  <a16:creationId xmlns:a16="http://schemas.microsoft.com/office/drawing/2014/main" id="{142B9853-9015-C8AC-8AAE-D3D96FAD66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142" name="TextBox 141">
              <a:extLst>
                <a:ext uri="{FF2B5EF4-FFF2-40B4-BE49-F238E27FC236}">
                  <a16:creationId xmlns:a16="http://schemas.microsoft.com/office/drawing/2014/main" id="{530702CF-B186-31A7-3AE2-5F5FDD012E22}"/>
                </a:ext>
                <a:ext uri="{C183D7F6-B498-43B3-948B-1728B52AA6E4}">
                  <adec:decorative xmlns:adec="http://schemas.microsoft.com/office/drawing/2017/decorative" val="0"/>
                </a:ext>
              </a:extLst>
            </p:cNvPr>
            <p:cNvSpPr txBox="1"/>
            <p:nvPr/>
          </p:nvSpPr>
          <p:spPr>
            <a:xfrm>
              <a:off x="1047214" y="1793118"/>
              <a:ext cx="121985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Outlook</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43" name="Group 142">
            <a:extLst>
              <a:ext uri="{FF2B5EF4-FFF2-40B4-BE49-F238E27FC236}">
                <a16:creationId xmlns:a16="http://schemas.microsoft.com/office/drawing/2014/main" id="{15547F6C-AC17-CEE9-0E22-CF7E0D330826}"/>
              </a:ext>
            </a:extLst>
          </p:cNvPr>
          <p:cNvGrpSpPr/>
          <p:nvPr/>
        </p:nvGrpSpPr>
        <p:grpSpPr>
          <a:xfrm>
            <a:off x="7971380" y="5198503"/>
            <a:ext cx="1888202" cy="360000"/>
            <a:chOff x="588263" y="2177588"/>
            <a:chExt cx="1888202" cy="360000"/>
          </a:xfrm>
        </p:grpSpPr>
        <p:pic>
          <p:nvPicPr>
            <p:cNvPr id="144" name="Picture 143">
              <a:extLst>
                <a:ext uri="{FF2B5EF4-FFF2-40B4-BE49-F238E27FC236}">
                  <a16:creationId xmlns:a16="http://schemas.microsoft.com/office/drawing/2014/main" id="{E3FABE13-0597-FF33-E3DD-DB281696F7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263" y="2177588"/>
              <a:ext cx="360000" cy="360000"/>
            </a:xfrm>
            <a:prstGeom prst="ellipse">
              <a:avLst/>
            </a:prstGeom>
            <a:solidFill>
              <a:srgbClr val="FFFFFF"/>
            </a:solidFill>
          </p:spPr>
        </p:pic>
        <p:sp>
          <p:nvSpPr>
            <p:cNvPr id="145" name="TextBox 144">
              <a:extLst>
                <a:ext uri="{FF2B5EF4-FFF2-40B4-BE49-F238E27FC236}">
                  <a16:creationId xmlns:a16="http://schemas.microsoft.com/office/drawing/2014/main" id="{38660DAF-B741-C4C2-EE60-9C871DFA1EE0}"/>
                </a:ext>
                <a:ext uri="{C183D7F6-B498-43B3-948B-1728B52AA6E4}">
                  <adec:decorative xmlns:adec="http://schemas.microsoft.com/office/drawing/2017/decorative" val="0"/>
                </a:ext>
              </a:extLst>
            </p:cNvPr>
            <p:cNvSpPr txBox="1"/>
            <p:nvPr/>
          </p:nvSpPr>
          <p:spPr>
            <a:xfrm>
              <a:off x="1047214" y="2272950"/>
              <a:ext cx="1429251"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PowerPoint</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46" name="Group 145">
            <a:extLst>
              <a:ext uri="{FF2B5EF4-FFF2-40B4-BE49-F238E27FC236}">
                <a16:creationId xmlns:a16="http://schemas.microsoft.com/office/drawing/2014/main" id="{25B81F3E-620C-88BC-212E-A78B14022F64}"/>
              </a:ext>
            </a:extLst>
          </p:cNvPr>
          <p:cNvGrpSpPr/>
          <p:nvPr/>
        </p:nvGrpSpPr>
        <p:grpSpPr>
          <a:xfrm>
            <a:off x="4661673" y="5198503"/>
            <a:ext cx="1580337" cy="360000"/>
            <a:chOff x="588263" y="3617084"/>
            <a:chExt cx="1580337" cy="360000"/>
          </a:xfrm>
        </p:grpSpPr>
        <p:pic>
          <p:nvPicPr>
            <p:cNvPr id="147" name="Picture 146">
              <a:extLst>
                <a:ext uri="{FF2B5EF4-FFF2-40B4-BE49-F238E27FC236}">
                  <a16:creationId xmlns:a16="http://schemas.microsoft.com/office/drawing/2014/main" id="{44C5A300-3A2F-28C0-D6D8-0B3703B360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48" name="TextBox 147">
              <a:extLst>
                <a:ext uri="{FF2B5EF4-FFF2-40B4-BE49-F238E27FC236}">
                  <a16:creationId xmlns:a16="http://schemas.microsoft.com/office/drawing/2014/main" id="{D8A082F2-04CF-AC8C-5EB2-81BE9CCD374A}"/>
                </a:ext>
                <a:ext uri="{C183D7F6-B498-43B3-948B-1728B52AA6E4}">
                  <adec:decorative xmlns:adec="http://schemas.microsoft.com/office/drawing/2017/decorative" val="0"/>
                </a:ext>
              </a:extLst>
            </p:cNvPr>
            <p:cNvSpPr txBox="1"/>
            <p:nvPr/>
          </p:nvSpPr>
          <p:spPr>
            <a:xfrm>
              <a:off x="1047214" y="3712446"/>
              <a:ext cx="1121386"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sp>
        <p:nvSpPr>
          <p:cNvPr id="149" name="Text Placeholder 40">
            <a:extLst>
              <a:ext uri="{FF2B5EF4-FFF2-40B4-BE49-F238E27FC236}">
                <a16:creationId xmlns:a16="http://schemas.microsoft.com/office/drawing/2014/main" id="{0BEEF5CA-889D-58CB-E03D-D7B4CE337FAB}"/>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150" name="Text Placeholder 41">
            <a:extLst>
              <a:ext uri="{FF2B5EF4-FFF2-40B4-BE49-F238E27FC236}">
                <a16:creationId xmlns:a16="http://schemas.microsoft.com/office/drawing/2014/main" id="{0E131070-C8FD-F74C-56A7-62F71D0AA9BB}"/>
              </a:ext>
            </a:extLst>
          </p:cNvPr>
          <p:cNvSpPr>
            <a:spLocks noGrp="1"/>
          </p:cNvSpPr>
          <p:nvPr>
            <p:ph type="body" sz="quarter" idx="39"/>
          </p:nvPr>
        </p:nvSpPr>
        <p:spPr>
          <a:xfrm>
            <a:off x="11588664" y="357645"/>
            <a:ext cx="127000" cy="125999"/>
          </a:xfrm>
        </p:spPr>
        <p:txBody>
          <a:bodyPr/>
          <a:lstStyle/>
          <a:p>
            <a:endParaRPr lang="en-US"/>
          </a:p>
        </p:txBody>
      </p:sp>
      <p:sp>
        <p:nvSpPr>
          <p:cNvPr id="151" name="Text Placeholder 42">
            <a:extLst>
              <a:ext uri="{FF2B5EF4-FFF2-40B4-BE49-F238E27FC236}">
                <a16:creationId xmlns:a16="http://schemas.microsoft.com/office/drawing/2014/main" id="{03603004-BE09-7237-353D-F534EB6CD9D4}"/>
              </a:ext>
            </a:extLst>
          </p:cNvPr>
          <p:cNvSpPr>
            <a:spLocks noGrp="1"/>
          </p:cNvSpPr>
          <p:nvPr>
            <p:ph type="body" sz="quarter" idx="40"/>
          </p:nvPr>
        </p:nvSpPr>
        <p:spPr>
          <a:xfrm>
            <a:off x="11760200" y="357645"/>
            <a:ext cx="127000" cy="125999"/>
          </a:xfrm>
        </p:spPr>
        <p:txBody>
          <a:bodyPr/>
          <a:lstStyle/>
          <a:p>
            <a:endParaRPr lang="en-US"/>
          </a:p>
        </p:txBody>
      </p:sp>
      <p:pic>
        <p:nvPicPr>
          <p:cNvPr id="2" name="Picture 1">
            <a:extLst>
              <a:ext uri="{FF2B5EF4-FFF2-40B4-BE49-F238E27FC236}">
                <a16:creationId xmlns:a16="http://schemas.microsoft.com/office/drawing/2014/main" id="{E1A11CA6-AB43-9D94-8878-36F237177E0E}"/>
              </a:ext>
            </a:extLst>
          </p:cNvPr>
          <p:cNvPicPr>
            <a:picLocks noChangeAspect="1"/>
          </p:cNvPicPr>
          <p:nvPr/>
        </p:nvPicPr>
        <p:blipFill rotWithShape="1">
          <a:blip r:embed="rId11">
            <a:extLst>
              <a:ext uri="{28A0092B-C50C-407E-A947-70E740481C1C}">
                <a14:useLocalDpi xmlns:a14="http://schemas.microsoft.com/office/drawing/2010/main" val="0"/>
              </a:ext>
            </a:extLst>
          </a:blip>
          <a:srcRect t="-1"/>
          <a:stretch/>
        </p:blipFill>
        <p:spPr>
          <a:xfrm>
            <a:off x="10167871" y="4288861"/>
            <a:ext cx="2024130" cy="2569139"/>
          </a:xfrm>
          <a:prstGeom prst="rect">
            <a:avLst/>
          </a:prstGeom>
        </p:spPr>
      </p:pic>
      <p:sp>
        <p:nvSpPr>
          <p:cNvPr id="3" name="Rectangle: Rounded Corners 6">
            <a:extLst>
              <a:ext uri="{FF2B5EF4-FFF2-40B4-BE49-F238E27FC236}">
                <a16:creationId xmlns:a16="http://schemas.microsoft.com/office/drawing/2014/main" id="{820505FD-CBD9-2F2F-C59A-2A1EC21F374E}"/>
              </a:ext>
              <a:ext uri="{C183D7F6-B498-43B3-948B-1728B52AA6E4}">
                <adec:decorative xmlns:adec="http://schemas.microsoft.com/office/drawing/2017/decorative" val="1"/>
              </a:ext>
            </a:extLst>
          </p:cNvPr>
          <p:cNvSpPr/>
          <p:nvPr/>
        </p:nvSpPr>
        <p:spPr bwMode="auto">
          <a:xfrm>
            <a:off x="6469498" y="1127774"/>
            <a:ext cx="987667" cy="216000"/>
          </a:xfrm>
          <a:prstGeom prst="roundRect">
            <a:avLst>
              <a:gd name="adj" fmla="val 50000"/>
            </a:avLst>
          </a:prstGeom>
          <a:solidFill>
            <a:srgbClr val="8661C5"/>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Semibold"/>
              </a:rPr>
              <a:t>Value benefit</a:t>
            </a:r>
            <a:endPar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A24C4EED-A22F-A785-29EF-176CACC1CA7A}"/>
              </a:ext>
            </a:extLst>
          </p:cNvPr>
          <p:cNvGrpSpPr/>
          <p:nvPr/>
        </p:nvGrpSpPr>
        <p:grpSpPr>
          <a:xfrm>
            <a:off x="7523373" y="1127774"/>
            <a:ext cx="1260000" cy="216000"/>
            <a:chOff x="1194743" y="1140160"/>
            <a:chExt cx="1260000" cy="216000"/>
          </a:xfrm>
        </p:grpSpPr>
        <p:sp>
          <p:nvSpPr>
            <p:cNvPr id="5" name="Rectangle: Rounded Corners 6">
              <a:extLst>
                <a:ext uri="{FF2B5EF4-FFF2-40B4-BE49-F238E27FC236}">
                  <a16:creationId xmlns:a16="http://schemas.microsoft.com/office/drawing/2014/main" id="{3C1D87B4-C756-715F-07C0-AB03A0FC512F}"/>
                </a:ext>
                <a:ext uri="{C183D7F6-B498-43B3-948B-1728B52AA6E4}">
                  <adec:decorative xmlns:adec="http://schemas.microsoft.com/office/drawing/2017/decorative" val="1"/>
                </a:ext>
              </a:extLst>
            </p:cNvPr>
            <p:cNvSpPr/>
            <p:nvPr/>
          </p:nvSpPr>
          <p:spPr bwMode="auto">
            <a:xfrm>
              <a:off x="1194743" y="1140160"/>
              <a:ext cx="126000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Cost savings</a:t>
              </a:r>
            </a:p>
          </p:txBody>
        </p:sp>
        <p:pic>
          <p:nvPicPr>
            <p:cNvPr id="6" name="Graphic 5">
              <a:extLst>
                <a:ext uri="{FF2B5EF4-FFF2-40B4-BE49-F238E27FC236}">
                  <a16:creationId xmlns:a16="http://schemas.microsoft.com/office/drawing/2014/main" id="{73F7701E-5800-03E5-4ED0-887DBF10F5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41527" y="1176160"/>
              <a:ext cx="144000" cy="144000"/>
            </a:xfrm>
            <a:prstGeom prst="rect">
              <a:avLst/>
            </a:prstGeom>
          </p:spPr>
        </p:pic>
      </p:grpSp>
      <p:grpSp>
        <p:nvGrpSpPr>
          <p:cNvPr id="7" name="Group 6">
            <a:extLst>
              <a:ext uri="{FF2B5EF4-FFF2-40B4-BE49-F238E27FC236}">
                <a16:creationId xmlns:a16="http://schemas.microsoft.com/office/drawing/2014/main" id="{8FA0A78A-5AAD-6D98-2E78-FA70A949434A}"/>
              </a:ext>
            </a:extLst>
          </p:cNvPr>
          <p:cNvGrpSpPr/>
          <p:nvPr/>
        </p:nvGrpSpPr>
        <p:grpSpPr>
          <a:xfrm>
            <a:off x="8868697" y="1127774"/>
            <a:ext cx="1450784" cy="216000"/>
            <a:chOff x="1194743" y="1140160"/>
            <a:chExt cx="1450784" cy="216000"/>
          </a:xfrm>
        </p:grpSpPr>
        <p:sp>
          <p:nvSpPr>
            <p:cNvPr id="8" name="Rectangle: Rounded Corners 6">
              <a:extLst>
                <a:ext uri="{FF2B5EF4-FFF2-40B4-BE49-F238E27FC236}">
                  <a16:creationId xmlns:a16="http://schemas.microsoft.com/office/drawing/2014/main" id="{2D336248-B783-305E-A326-3E6EA2617261}"/>
                </a:ext>
                <a:ext uri="{C183D7F6-B498-43B3-948B-1728B52AA6E4}">
                  <adec:decorative xmlns:adec="http://schemas.microsoft.com/office/drawing/2017/decorative" val="1"/>
                </a:ext>
              </a:extLst>
            </p:cNvPr>
            <p:cNvSpPr/>
            <p:nvPr/>
          </p:nvSpPr>
          <p:spPr bwMode="auto">
            <a:xfrm>
              <a:off x="1194743" y="1140160"/>
              <a:ext cx="1450784"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Employee experience</a:t>
              </a:r>
            </a:p>
          </p:txBody>
        </p:sp>
        <p:pic>
          <p:nvPicPr>
            <p:cNvPr id="9" name="Graphic 8">
              <a:extLst>
                <a:ext uri="{FF2B5EF4-FFF2-40B4-BE49-F238E27FC236}">
                  <a16:creationId xmlns:a16="http://schemas.microsoft.com/office/drawing/2014/main" id="{1F5CB6C8-6957-4D71-0306-655ED46932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41527" y="1176160"/>
              <a:ext cx="144000" cy="144000"/>
            </a:xfrm>
            <a:prstGeom prst="rect">
              <a:avLst/>
            </a:prstGeom>
          </p:spPr>
        </p:pic>
      </p:grpSp>
      <p:grpSp>
        <p:nvGrpSpPr>
          <p:cNvPr id="10" name="Group 9">
            <a:extLst>
              <a:ext uri="{FF2B5EF4-FFF2-40B4-BE49-F238E27FC236}">
                <a16:creationId xmlns:a16="http://schemas.microsoft.com/office/drawing/2014/main" id="{E91D749F-962C-540A-0929-B862D516AD99}"/>
              </a:ext>
            </a:extLst>
          </p:cNvPr>
          <p:cNvGrpSpPr/>
          <p:nvPr/>
        </p:nvGrpSpPr>
        <p:grpSpPr>
          <a:xfrm>
            <a:off x="3024503" y="1132756"/>
            <a:ext cx="1332000" cy="216000"/>
            <a:chOff x="1198144" y="862657"/>
            <a:chExt cx="1332000" cy="216000"/>
          </a:xfrm>
        </p:grpSpPr>
        <p:sp>
          <p:nvSpPr>
            <p:cNvPr id="11" name="Rectangle: Rounded Corners 6">
              <a:extLst>
                <a:ext uri="{FF2B5EF4-FFF2-40B4-BE49-F238E27FC236}">
                  <a16:creationId xmlns:a16="http://schemas.microsoft.com/office/drawing/2014/main" id="{3C6B967B-2B8C-1B45-80FE-7B26E72A71AD}"/>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Reduce risk</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102D0098-1457-9669-C27A-97791FBEB5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4929" y="898657"/>
              <a:ext cx="144000" cy="144000"/>
            </a:xfrm>
            <a:prstGeom prst="rect">
              <a:avLst/>
            </a:prstGeom>
          </p:spPr>
        </p:pic>
      </p:grpSp>
    </p:spTree>
    <p:extLst>
      <p:ext uri="{BB962C8B-B14F-4D97-AF65-F5344CB8AC3E}">
        <p14:creationId xmlns:p14="http://schemas.microsoft.com/office/powerpoint/2010/main" val="14157806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A0092-68A2-DE21-573F-9CA448E94B6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C3533F8-325A-E2A5-DFC4-6353F061BE30}"/>
              </a:ext>
            </a:extLst>
          </p:cNvPr>
          <p:cNvSpPr>
            <a:spLocks noGrp="1"/>
          </p:cNvSpPr>
          <p:nvPr>
            <p:ph type="title"/>
          </p:nvPr>
        </p:nvSpPr>
        <p:spPr>
          <a:xfrm>
            <a:off x="584200" y="387766"/>
            <a:ext cx="5672544" cy="263149"/>
          </a:xfrm>
        </p:spPr>
        <p:txBody>
          <a:bodyPr/>
          <a:lstStyle/>
          <a:p>
            <a:r>
              <a:rPr lang="en-GB">
                <a:solidFill>
                  <a:srgbClr val="0078D4"/>
                </a:solidFill>
              </a:rPr>
              <a:t>Operations | </a:t>
            </a:r>
            <a:r>
              <a:rPr lang="en-GB"/>
              <a:t>Create Change Management Plan</a:t>
            </a:r>
          </a:p>
        </p:txBody>
      </p:sp>
      <p:sp>
        <p:nvSpPr>
          <p:cNvPr id="12" name="Text Placeholder 11">
            <a:extLst>
              <a:ext uri="{FF2B5EF4-FFF2-40B4-BE49-F238E27FC236}">
                <a16:creationId xmlns:a16="http://schemas.microsoft.com/office/drawing/2014/main" id="{3168927A-6E23-0A91-D3EE-499068434BE3}"/>
              </a:ext>
            </a:extLst>
          </p:cNvPr>
          <p:cNvSpPr>
            <a:spLocks noGrp="1"/>
          </p:cNvSpPr>
          <p:nvPr>
            <p:ph type="body" sz="quarter" idx="10"/>
          </p:nvPr>
        </p:nvSpPr>
        <p:spPr>
          <a:xfrm>
            <a:off x="570453" y="6490609"/>
            <a:ext cx="9597418" cy="215444"/>
          </a:xfrm>
        </p:spPr>
        <p:txBody>
          <a:body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19" name="Text Placeholder 18">
            <a:extLst>
              <a:ext uri="{FF2B5EF4-FFF2-40B4-BE49-F238E27FC236}">
                <a16:creationId xmlns:a16="http://schemas.microsoft.com/office/drawing/2014/main" id="{C07E1233-98CB-0857-4261-15AE1022C134}"/>
              </a:ext>
            </a:extLst>
          </p:cNvPr>
          <p:cNvSpPr>
            <a:spLocks noGrp="1"/>
          </p:cNvSpPr>
          <p:nvPr>
            <p:ph type="body" sz="quarter" idx="17"/>
          </p:nvPr>
        </p:nvSpPr>
        <p:spPr/>
        <p:txBody>
          <a:bodyPr vert="horz" wrap="square" lIns="0" tIns="0" rIns="0" bIns="0" rtlCol="0" anchor="t">
            <a:spAutoFit/>
          </a:bodyPr>
          <a:lstStyle/>
          <a:p>
            <a:r>
              <a:rPr lang="en-GB">
                <a:latin typeface="Segoe UI Semibold"/>
                <a:cs typeface="Segoe UI Semibold"/>
              </a:rPr>
              <a:t>Copilot for Microsoft 365</a:t>
            </a:r>
            <a:endParaRPr lang="en-GB"/>
          </a:p>
        </p:txBody>
      </p:sp>
      <p:sp>
        <p:nvSpPr>
          <p:cNvPr id="40" name="Text Placeholder 39">
            <a:extLst>
              <a:ext uri="{FF2B5EF4-FFF2-40B4-BE49-F238E27FC236}">
                <a16:creationId xmlns:a16="http://schemas.microsoft.com/office/drawing/2014/main" id="{18A6B3B4-1CDF-9784-AABB-7AAE053AC655}"/>
              </a:ext>
            </a:extLst>
          </p:cNvPr>
          <p:cNvSpPr>
            <a:spLocks noGrp="1"/>
          </p:cNvSpPr>
          <p:nvPr>
            <p:ph type="body" sz="quarter" idx="30"/>
          </p:nvPr>
        </p:nvSpPr>
        <p:spPr/>
        <p:txBody>
          <a:bodyPr vert="horz" wrap="square" lIns="0" tIns="0" rIns="0" bIns="0" rtlCol="0" anchor="t">
            <a:spAutoFit/>
          </a:bodyPr>
          <a:lstStyle/>
          <a:p>
            <a:r>
              <a:rPr lang="en-GB">
                <a:latin typeface="Segoe UI Semibold"/>
                <a:cs typeface="Segoe UI Semibold"/>
              </a:rPr>
              <a:t>Get Started</a:t>
            </a:r>
            <a:endParaRPr lang="en-US"/>
          </a:p>
        </p:txBody>
      </p:sp>
      <p:sp>
        <p:nvSpPr>
          <p:cNvPr id="67" name="Text Placeholder 5">
            <a:extLst>
              <a:ext uri="{FF2B5EF4-FFF2-40B4-BE49-F238E27FC236}">
                <a16:creationId xmlns:a16="http://schemas.microsoft.com/office/drawing/2014/main" id="{27B60C86-860B-C2C1-2172-F3901E110205}"/>
              </a:ext>
            </a:extLst>
          </p:cNvPr>
          <p:cNvSpPr>
            <a:spLocks noGrp="1"/>
          </p:cNvSpPr>
          <p:nvPr>
            <p:ph type="body" sz="quarter" idx="11"/>
          </p:nvPr>
        </p:nvSpPr>
        <p:spPr>
          <a:xfrm>
            <a:off x="584200" y="1593881"/>
            <a:ext cx="2808000" cy="345600"/>
          </a:xfrm>
        </p:spPr>
        <p:txBody>
          <a:bodyPr/>
          <a:lstStyle/>
          <a:p>
            <a:r>
              <a:rPr lang="en-US"/>
              <a:t>1. Conduct Change Discovery</a:t>
            </a:r>
          </a:p>
        </p:txBody>
      </p:sp>
      <p:sp>
        <p:nvSpPr>
          <p:cNvPr id="68" name="Text Placeholder 6">
            <a:extLst>
              <a:ext uri="{FF2B5EF4-FFF2-40B4-BE49-F238E27FC236}">
                <a16:creationId xmlns:a16="http://schemas.microsoft.com/office/drawing/2014/main" id="{F21FD4F2-E898-DC9C-DFA0-08273E0D66BB}"/>
              </a:ext>
            </a:extLst>
          </p:cNvPr>
          <p:cNvSpPr>
            <a:spLocks noGrp="1"/>
          </p:cNvSpPr>
          <p:nvPr>
            <p:ph type="body" sz="quarter" idx="12"/>
          </p:nvPr>
        </p:nvSpPr>
        <p:spPr>
          <a:xfrm>
            <a:off x="584200" y="4052218"/>
            <a:ext cx="2808000" cy="345600"/>
          </a:xfrm>
        </p:spPr>
        <p:txBody>
          <a:bodyPr/>
          <a:lstStyle/>
          <a:p>
            <a:r>
              <a:rPr lang="en-US"/>
              <a:t>6. Draft Communications</a:t>
            </a:r>
          </a:p>
        </p:txBody>
      </p:sp>
      <p:sp>
        <p:nvSpPr>
          <p:cNvPr id="70" name="Text Placeholder 7">
            <a:extLst>
              <a:ext uri="{FF2B5EF4-FFF2-40B4-BE49-F238E27FC236}">
                <a16:creationId xmlns:a16="http://schemas.microsoft.com/office/drawing/2014/main" id="{8BB98359-3F4D-FEB5-635F-3771F3F06F6A}"/>
              </a:ext>
            </a:extLst>
          </p:cNvPr>
          <p:cNvSpPr>
            <a:spLocks noGrp="1"/>
          </p:cNvSpPr>
          <p:nvPr>
            <p:ph type="body" sz="quarter" idx="13"/>
          </p:nvPr>
        </p:nvSpPr>
        <p:spPr>
          <a:xfrm>
            <a:off x="4047840" y="1593881"/>
            <a:ext cx="2808000" cy="345600"/>
          </a:xfrm>
        </p:spPr>
        <p:txBody>
          <a:bodyPr/>
          <a:lstStyle/>
          <a:p>
            <a:r>
              <a:rPr lang="en-US"/>
              <a:t>2. Analyze Change Impacts</a:t>
            </a:r>
          </a:p>
        </p:txBody>
      </p:sp>
      <p:sp>
        <p:nvSpPr>
          <p:cNvPr id="71" name="Text Placeholder 8">
            <a:extLst>
              <a:ext uri="{FF2B5EF4-FFF2-40B4-BE49-F238E27FC236}">
                <a16:creationId xmlns:a16="http://schemas.microsoft.com/office/drawing/2014/main" id="{8A61A110-44C5-4285-ECF1-68794C78469D}"/>
              </a:ext>
            </a:extLst>
          </p:cNvPr>
          <p:cNvSpPr>
            <a:spLocks noGrp="1"/>
          </p:cNvSpPr>
          <p:nvPr>
            <p:ph type="body" sz="quarter" idx="14"/>
          </p:nvPr>
        </p:nvSpPr>
        <p:spPr>
          <a:xfrm>
            <a:off x="4047840" y="4052218"/>
            <a:ext cx="2808000" cy="345600"/>
          </a:xfrm>
        </p:spPr>
        <p:txBody>
          <a:bodyPr/>
          <a:lstStyle/>
          <a:p>
            <a:r>
              <a:rPr lang="en-US"/>
              <a:t>5. Schedule Planned Events</a:t>
            </a:r>
          </a:p>
        </p:txBody>
      </p:sp>
      <p:sp>
        <p:nvSpPr>
          <p:cNvPr id="72" name="Text Placeholder 9">
            <a:extLst>
              <a:ext uri="{FF2B5EF4-FFF2-40B4-BE49-F238E27FC236}">
                <a16:creationId xmlns:a16="http://schemas.microsoft.com/office/drawing/2014/main" id="{57F86965-FA44-9CCA-5B46-13B5253C34C4}"/>
              </a:ext>
            </a:extLst>
          </p:cNvPr>
          <p:cNvSpPr>
            <a:spLocks noGrp="1"/>
          </p:cNvSpPr>
          <p:nvPr>
            <p:ph type="body" sz="quarter" idx="15"/>
          </p:nvPr>
        </p:nvSpPr>
        <p:spPr>
          <a:xfrm>
            <a:off x="7511481" y="1593881"/>
            <a:ext cx="2808000" cy="345600"/>
          </a:xfrm>
        </p:spPr>
        <p:txBody>
          <a:bodyPr/>
          <a:lstStyle/>
          <a:p>
            <a:r>
              <a:rPr lang="en-US"/>
              <a:t>3. Brainstorm an Engagement Plan</a:t>
            </a:r>
          </a:p>
        </p:txBody>
      </p:sp>
      <p:sp>
        <p:nvSpPr>
          <p:cNvPr id="73" name="Text Placeholder 10">
            <a:extLst>
              <a:ext uri="{FF2B5EF4-FFF2-40B4-BE49-F238E27FC236}">
                <a16:creationId xmlns:a16="http://schemas.microsoft.com/office/drawing/2014/main" id="{0C901419-0956-881E-792B-E14F880CFC40}"/>
              </a:ext>
            </a:extLst>
          </p:cNvPr>
          <p:cNvSpPr>
            <a:spLocks noGrp="1"/>
          </p:cNvSpPr>
          <p:nvPr>
            <p:ph type="body" sz="quarter" idx="16"/>
          </p:nvPr>
        </p:nvSpPr>
        <p:spPr>
          <a:xfrm>
            <a:off x="7511481" y="4052218"/>
            <a:ext cx="2808000" cy="345600"/>
          </a:xfrm>
        </p:spPr>
        <p:txBody>
          <a:bodyPr/>
          <a:lstStyle/>
          <a:p>
            <a:r>
              <a:rPr lang="en-GB"/>
              <a:t>4. Build the Engagement Plan</a:t>
            </a:r>
          </a:p>
        </p:txBody>
      </p:sp>
      <p:sp>
        <p:nvSpPr>
          <p:cNvPr id="74" name="Text Placeholder 11">
            <a:extLst>
              <a:ext uri="{FF2B5EF4-FFF2-40B4-BE49-F238E27FC236}">
                <a16:creationId xmlns:a16="http://schemas.microsoft.com/office/drawing/2014/main" id="{A8E64B1E-2033-17C0-6C40-7652FB8A23C4}"/>
              </a:ext>
            </a:extLst>
          </p:cNvPr>
          <p:cNvSpPr>
            <a:spLocks noGrp="1"/>
          </p:cNvSpPr>
          <p:nvPr>
            <p:ph type="body" sz="quarter" idx="18"/>
          </p:nvPr>
        </p:nvSpPr>
        <p:spPr>
          <a:xfrm>
            <a:off x="584200" y="2032188"/>
            <a:ext cx="2808000" cy="626701"/>
          </a:xfrm>
        </p:spPr>
        <p:txBody>
          <a:bodyPr/>
          <a:lstStyle/>
          <a:p>
            <a:r>
              <a:rPr lang="en-GB"/>
              <a:t>Meet with core stakeholders to understand the change and how it will impact people in the organization. Use Copilot in Teams to summarize the meeting, with action items.</a:t>
            </a:r>
          </a:p>
        </p:txBody>
      </p:sp>
      <p:sp>
        <p:nvSpPr>
          <p:cNvPr id="75" name="Text Placeholder 12">
            <a:extLst>
              <a:ext uri="{FF2B5EF4-FFF2-40B4-BE49-F238E27FC236}">
                <a16:creationId xmlns:a16="http://schemas.microsoft.com/office/drawing/2014/main" id="{88FCF6E2-9148-C98B-B6B5-27F05A22580E}"/>
              </a:ext>
            </a:extLst>
          </p:cNvPr>
          <p:cNvSpPr>
            <a:spLocks noGrp="1"/>
          </p:cNvSpPr>
          <p:nvPr>
            <p:ph type="body" sz="quarter" idx="19"/>
          </p:nvPr>
        </p:nvSpPr>
        <p:spPr>
          <a:xfrm>
            <a:off x="4047840" y="2032188"/>
            <a:ext cx="2808000" cy="626701"/>
          </a:xfrm>
        </p:spPr>
        <p:txBody>
          <a:bodyPr/>
          <a:lstStyle/>
          <a:p>
            <a:r>
              <a:rPr lang="en-GB"/>
              <a:t>Use Copilot in Excel to support data analysis as you build a detailed change impact assessment. </a:t>
            </a:r>
          </a:p>
        </p:txBody>
      </p:sp>
      <p:sp>
        <p:nvSpPr>
          <p:cNvPr id="77" name="Text Placeholder 13">
            <a:extLst>
              <a:ext uri="{FF2B5EF4-FFF2-40B4-BE49-F238E27FC236}">
                <a16:creationId xmlns:a16="http://schemas.microsoft.com/office/drawing/2014/main" id="{93E96687-B600-E5DE-8858-9934B30DEA88}"/>
              </a:ext>
            </a:extLst>
          </p:cNvPr>
          <p:cNvSpPr>
            <a:spLocks noGrp="1"/>
          </p:cNvSpPr>
          <p:nvPr>
            <p:ph type="body" sz="quarter" idx="20"/>
          </p:nvPr>
        </p:nvSpPr>
        <p:spPr>
          <a:xfrm>
            <a:off x="7511481" y="2032188"/>
            <a:ext cx="2808000" cy="626701"/>
          </a:xfrm>
        </p:spPr>
        <p:txBody>
          <a:bodyPr/>
          <a:lstStyle/>
          <a:p>
            <a:r>
              <a:rPr lang="en-GB"/>
              <a:t>Brainstorm the best way to engage your impacted stakeholders and support change adoption. Prompt Copilot in Whiteboard to identify similar ideas and tactics discussed. </a:t>
            </a:r>
          </a:p>
        </p:txBody>
      </p:sp>
      <p:sp>
        <p:nvSpPr>
          <p:cNvPr id="78" name="Text Placeholder 14">
            <a:extLst>
              <a:ext uri="{FF2B5EF4-FFF2-40B4-BE49-F238E27FC236}">
                <a16:creationId xmlns:a16="http://schemas.microsoft.com/office/drawing/2014/main" id="{5FFC92BD-92BA-FA41-E9C5-FB8F358AA48C}"/>
              </a:ext>
            </a:extLst>
          </p:cNvPr>
          <p:cNvSpPr>
            <a:spLocks noGrp="1"/>
          </p:cNvSpPr>
          <p:nvPr>
            <p:ph type="body" sz="quarter" idx="21"/>
          </p:nvPr>
        </p:nvSpPr>
        <p:spPr>
          <a:xfrm>
            <a:off x="584200" y="3208260"/>
            <a:ext cx="2808000" cy="626701"/>
          </a:xfrm>
        </p:spPr>
        <p:txBody>
          <a:bodyPr/>
          <a:lstStyle/>
          <a:p>
            <a:r>
              <a:rPr lang="en-GB" b="1" kern="0">
                <a:solidFill>
                  <a:srgbClr val="1A1A1A"/>
                </a:solidFill>
                <a:latin typeface="Segoe UI"/>
                <a:cs typeface="+mn-cs"/>
              </a:rPr>
              <a:t>Dedicate your focus to the meeting </a:t>
            </a:r>
            <a:r>
              <a:rPr lang="en-GB">
                <a:cs typeface="Segoe UI"/>
              </a:rPr>
              <a:t>while Copilot focuses on capturing the notes. </a:t>
            </a:r>
            <a:endParaRPr lang="en-GB"/>
          </a:p>
        </p:txBody>
      </p:sp>
      <p:sp>
        <p:nvSpPr>
          <p:cNvPr id="79" name="Text Placeholder 15">
            <a:extLst>
              <a:ext uri="{FF2B5EF4-FFF2-40B4-BE49-F238E27FC236}">
                <a16:creationId xmlns:a16="http://schemas.microsoft.com/office/drawing/2014/main" id="{3FF2DFE9-3800-DBB5-19AF-15F3CB38D97F}"/>
              </a:ext>
            </a:extLst>
          </p:cNvPr>
          <p:cNvSpPr>
            <a:spLocks noGrp="1"/>
          </p:cNvSpPr>
          <p:nvPr>
            <p:ph type="body" sz="quarter" idx="22"/>
          </p:nvPr>
        </p:nvSpPr>
        <p:spPr>
          <a:xfrm>
            <a:off x="584200" y="5641938"/>
            <a:ext cx="2808000" cy="626701"/>
          </a:xfrm>
        </p:spPr>
        <p:txBody>
          <a:bodyPr/>
          <a:lstStyle/>
          <a:p>
            <a:r>
              <a:rPr lang="en-GB" b="1" kern="0">
                <a:solidFill>
                  <a:srgbClr val="1A1A1A"/>
                </a:solidFill>
                <a:latin typeface="Segoe UI"/>
                <a:cs typeface="+mn-cs"/>
              </a:rPr>
              <a:t>Accelerate copy writing and iterate more efficiently. </a:t>
            </a:r>
          </a:p>
        </p:txBody>
      </p:sp>
      <p:sp>
        <p:nvSpPr>
          <p:cNvPr id="80" name="Text Placeholder 16">
            <a:extLst>
              <a:ext uri="{FF2B5EF4-FFF2-40B4-BE49-F238E27FC236}">
                <a16:creationId xmlns:a16="http://schemas.microsoft.com/office/drawing/2014/main" id="{38A29BC4-A92B-5031-E81D-7452F7E4A010}"/>
              </a:ext>
            </a:extLst>
          </p:cNvPr>
          <p:cNvSpPr>
            <a:spLocks noGrp="1"/>
          </p:cNvSpPr>
          <p:nvPr>
            <p:ph type="body" sz="quarter" idx="23"/>
          </p:nvPr>
        </p:nvSpPr>
        <p:spPr>
          <a:xfrm>
            <a:off x="4047840" y="3208260"/>
            <a:ext cx="2808000" cy="626701"/>
          </a:xfrm>
        </p:spPr>
        <p:txBody>
          <a:bodyPr/>
          <a:lstStyle/>
          <a:p>
            <a:r>
              <a:rPr lang="en-GB" b="1" kern="0">
                <a:solidFill>
                  <a:srgbClr val="1A1A1A"/>
                </a:solidFill>
                <a:latin typeface="Segoe UI"/>
                <a:cs typeface="+mn-cs"/>
              </a:rPr>
              <a:t>Easily summarize data and highlight trends </a:t>
            </a:r>
            <a:r>
              <a:rPr lang="en-GB"/>
              <a:t>without in-depth Excel knowledge. </a:t>
            </a:r>
          </a:p>
        </p:txBody>
      </p:sp>
      <p:sp>
        <p:nvSpPr>
          <p:cNvPr id="81" name="Text Placeholder 17">
            <a:extLst>
              <a:ext uri="{FF2B5EF4-FFF2-40B4-BE49-F238E27FC236}">
                <a16:creationId xmlns:a16="http://schemas.microsoft.com/office/drawing/2014/main" id="{9B1695FC-B603-23C3-55C8-B201B0816E0C}"/>
              </a:ext>
            </a:extLst>
          </p:cNvPr>
          <p:cNvSpPr>
            <a:spLocks noGrp="1"/>
          </p:cNvSpPr>
          <p:nvPr>
            <p:ph type="body" sz="quarter" idx="24"/>
          </p:nvPr>
        </p:nvSpPr>
        <p:spPr>
          <a:xfrm>
            <a:off x="4047840" y="5641938"/>
            <a:ext cx="2808000" cy="626701"/>
          </a:xfrm>
        </p:spPr>
        <p:txBody>
          <a:bodyPr/>
          <a:lstStyle/>
          <a:p>
            <a:r>
              <a:rPr lang="en-GB" b="1" kern="0">
                <a:solidFill>
                  <a:srgbClr val="1A1A1A"/>
                </a:solidFill>
                <a:latin typeface="Segoe UI"/>
                <a:cs typeface="+mn-cs"/>
              </a:rPr>
              <a:t>Manage events </a:t>
            </a:r>
            <a:r>
              <a:rPr lang="en-GB"/>
              <a:t>more easily. </a:t>
            </a:r>
          </a:p>
        </p:txBody>
      </p:sp>
      <p:sp>
        <p:nvSpPr>
          <p:cNvPr id="82" name="Text Placeholder 18">
            <a:extLst>
              <a:ext uri="{FF2B5EF4-FFF2-40B4-BE49-F238E27FC236}">
                <a16:creationId xmlns:a16="http://schemas.microsoft.com/office/drawing/2014/main" id="{80B6BACD-A98A-F809-9797-24A303CC64A5}"/>
              </a:ext>
            </a:extLst>
          </p:cNvPr>
          <p:cNvSpPr>
            <a:spLocks noGrp="1"/>
          </p:cNvSpPr>
          <p:nvPr>
            <p:ph type="body" sz="quarter" idx="25"/>
          </p:nvPr>
        </p:nvSpPr>
        <p:spPr>
          <a:xfrm>
            <a:off x="7511481" y="3208260"/>
            <a:ext cx="2808000" cy="626701"/>
          </a:xfrm>
        </p:spPr>
        <p:txBody>
          <a:bodyPr/>
          <a:lstStyle/>
          <a:p>
            <a:r>
              <a:rPr lang="en-GB" b="1" kern="0">
                <a:solidFill>
                  <a:srgbClr val="1A1A1A"/>
                </a:solidFill>
                <a:latin typeface="Segoe UI"/>
                <a:cs typeface="+mn-cs"/>
              </a:rPr>
              <a:t>Quickly categorize inputs, identify winning ideas, and summarize results </a:t>
            </a:r>
            <a:r>
              <a:rPr lang="en-GB"/>
              <a:t>to share with participants. </a:t>
            </a:r>
          </a:p>
        </p:txBody>
      </p:sp>
      <p:sp>
        <p:nvSpPr>
          <p:cNvPr id="84" name="Text Placeholder 19">
            <a:extLst>
              <a:ext uri="{FF2B5EF4-FFF2-40B4-BE49-F238E27FC236}">
                <a16:creationId xmlns:a16="http://schemas.microsoft.com/office/drawing/2014/main" id="{8BD171DF-94A5-7401-EC32-882087E609D3}"/>
              </a:ext>
            </a:extLst>
          </p:cNvPr>
          <p:cNvSpPr>
            <a:spLocks noGrp="1"/>
          </p:cNvSpPr>
          <p:nvPr>
            <p:ph type="body" sz="quarter" idx="26"/>
          </p:nvPr>
        </p:nvSpPr>
        <p:spPr>
          <a:xfrm>
            <a:off x="7511481" y="5641938"/>
            <a:ext cx="2808000" cy="626701"/>
          </a:xfrm>
        </p:spPr>
        <p:txBody>
          <a:bodyPr/>
          <a:lstStyle/>
          <a:p>
            <a:r>
              <a:rPr lang="en-GB" b="1" kern="0">
                <a:solidFill>
                  <a:srgbClr val="1A1A1A"/>
                </a:solidFill>
                <a:latin typeface="Segoe UI"/>
                <a:cs typeface="+mn-cs"/>
              </a:rPr>
              <a:t>Save time transforming existing content </a:t>
            </a:r>
            <a:r>
              <a:rPr lang="en-GB"/>
              <a:t>and accelerate content design. </a:t>
            </a:r>
          </a:p>
        </p:txBody>
      </p:sp>
      <p:sp>
        <p:nvSpPr>
          <p:cNvPr id="85" name="Text Placeholder 20">
            <a:extLst>
              <a:ext uri="{FF2B5EF4-FFF2-40B4-BE49-F238E27FC236}">
                <a16:creationId xmlns:a16="http://schemas.microsoft.com/office/drawing/2014/main" id="{1CC41600-809B-A8D9-516C-FE3F9C291EA9}"/>
              </a:ext>
            </a:extLst>
          </p:cNvPr>
          <p:cNvSpPr>
            <a:spLocks noGrp="1"/>
          </p:cNvSpPr>
          <p:nvPr>
            <p:ph type="body" sz="quarter" idx="27"/>
          </p:nvPr>
        </p:nvSpPr>
        <p:spPr>
          <a:xfrm>
            <a:off x="584200" y="4488366"/>
            <a:ext cx="2808000" cy="626701"/>
          </a:xfrm>
        </p:spPr>
        <p:txBody>
          <a:bodyPr/>
          <a:lstStyle/>
          <a:p>
            <a:r>
              <a:rPr lang="en-GB"/>
              <a:t>Use Copilot in Outlook to create and email to notify the team of the change management plan.</a:t>
            </a:r>
          </a:p>
        </p:txBody>
      </p:sp>
      <p:sp>
        <p:nvSpPr>
          <p:cNvPr id="87" name="Text Placeholder 21">
            <a:extLst>
              <a:ext uri="{FF2B5EF4-FFF2-40B4-BE49-F238E27FC236}">
                <a16:creationId xmlns:a16="http://schemas.microsoft.com/office/drawing/2014/main" id="{EA37F189-D3F1-46EF-4472-A29F1BB1A843}"/>
              </a:ext>
            </a:extLst>
          </p:cNvPr>
          <p:cNvSpPr>
            <a:spLocks noGrp="1"/>
          </p:cNvSpPr>
          <p:nvPr>
            <p:ph type="body" sz="quarter" idx="28"/>
          </p:nvPr>
        </p:nvSpPr>
        <p:spPr>
          <a:xfrm>
            <a:off x="4047841" y="4488366"/>
            <a:ext cx="2808000" cy="626701"/>
          </a:xfrm>
        </p:spPr>
        <p:txBody>
          <a:bodyPr>
            <a:normAutofit/>
          </a:bodyPr>
          <a:lstStyle/>
          <a:p>
            <a:r>
              <a:rPr lang="en-GB"/>
              <a:t>Prompt Copilot to summarize meeting details over time, like how many events related to the change you have each week.</a:t>
            </a:r>
          </a:p>
        </p:txBody>
      </p:sp>
      <p:sp>
        <p:nvSpPr>
          <p:cNvPr id="88" name="Text Placeholder 39">
            <a:extLst>
              <a:ext uri="{FF2B5EF4-FFF2-40B4-BE49-F238E27FC236}">
                <a16:creationId xmlns:a16="http://schemas.microsoft.com/office/drawing/2014/main" id="{A79CD9FC-08A8-0399-24F0-6C940C512861}"/>
              </a:ext>
            </a:extLst>
          </p:cNvPr>
          <p:cNvSpPr>
            <a:spLocks noGrp="1"/>
          </p:cNvSpPr>
          <p:nvPr>
            <p:ph type="body" sz="quarter" idx="29"/>
          </p:nvPr>
        </p:nvSpPr>
        <p:spPr>
          <a:xfrm>
            <a:off x="7511481" y="4488366"/>
            <a:ext cx="2808000" cy="626701"/>
          </a:xfrm>
        </p:spPr>
        <p:txBody>
          <a:bodyPr/>
          <a:lstStyle/>
          <a:p>
            <a:r>
              <a:rPr lang="en-GB"/>
              <a:t>Use Copilot in PowerPoint to transform a detailed change management plan from Word into an executive presentation.</a:t>
            </a:r>
          </a:p>
        </p:txBody>
      </p:sp>
      <p:grpSp>
        <p:nvGrpSpPr>
          <p:cNvPr id="127" name="Group 126">
            <a:extLst>
              <a:ext uri="{FF2B5EF4-FFF2-40B4-BE49-F238E27FC236}">
                <a16:creationId xmlns:a16="http://schemas.microsoft.com/office/drawing/2014/main" id="{8DA37992-F82D-87A9-477A-FB3412604B81}"/>
              </a:ext>
            </a:extLst>
          </p:cNvPr>
          <p:cNvGrpSpPr/>
          <p:nvPr/>
        </p:nvGrpSpPr>
        <p:grpSpPr>
          <a:xfrm>
            <a:off x="4701550" y="2753574"/>
            <a:ext cx="1500580" cy="360000"/>
            <a:chOff x="577439" y="3137252"/>
            <a:chExt cx="1500580" cy="360000"/>
          </a:xfrm>
        </p:grpSpPr>
        <p:pic>
          <p:nvPicPr>
            <p:cNvPr id="128" name="Picture 127">
              <a:extLst>
                <a:ext uri="{FF2B5EF4-FFF2-40B4-BE49-F238E27FC236}">
                  <a16:creationId xmlns:a16="http://schemas.microsoft.com/office/drawing/2014/main" id="{8B226B1B-35A7-54E2-3374-3C6BB2518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39" y="3137252"/>
              <a:ext cx="360000" cy="360000"/>
            </a:xfrm>
            <a:prstGeom prst="ellipse">
              <a:avLst/>
            </a:prstGeom>
            <a:solidFill>
              <a:schemeClr val="bg1"/>
            </a:solidFill>
          </p:spPr>
        </p:pic>
        <p:sp>
          <p:nvSpPr>
            <p:cNvPr id="129" name="TextBox 128">
              <a:extLst>
                <a:ext uri="{FF2B5EF4-FFF2-40B4-BE49-F238E27FC236}">
                  <a16:creationId xmlns:a16="http://schemas.microsoft.com/office/drawing/2014/main" id="{2E21DFA9-41B2-274D-BEB4-0750F4802D26}"/>
                </a:ext>
                <a:ext uri="{C183D7F6-B498-43B3-948B-1728B52AA6E4}">
                  <adec:decorative xmlns:adec="http://schemas.microsoft.com/office/drawing/2017/decorative" val="0"/>
                </a:ext>
              </a:extLst>
            </p:cNvPr>
            <p:cNvSpPr txBox="1"/>
            <p:nvPr/>
          </p:nvSpPr>
          <p:spPr>
            <a:xfrm>
              <a:off x="1047214" y="3232614"/>
              <a:ext cx="1030805"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Excel</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30" name="Group 129">
            <a:extLst>
              <a:ext uri="{FF2B5EF4-FFF2-40B4-BE49-F238E27FC236}">
                <a16:creationId xmlns:a16="http://schemas.microsoft.com/office/drawing/2014/main" id="{A399EDA8-B7D1-3204-7A2F-EE076BA1F1E5}"/>
              </a:ext>
            </a:extLst>
          </p:cNvPr>
          <p:cNvGrpSpPr/>
          <p:nvPr/>
        </p:nvGrpSpPr>
        <p:grpSpPr>
          <a:xfrm>
            <a:off x="1184218" y="2753574"/>
            <a:ext cx="1607964" cy="360000"/>
            <a:chOff x="588263" y="3617084"/>
            <a:chExt cx="1607964" cy="360000"/>
          </a:xfrm>
        </p:grpSpPr>
        <p:pic>
          <p:nvPicPr>
            <p:cNvPr id="131" name="Picture 130">
              <a:extLst>
                <a:ext uri="{FF2B5EF4-FFF2-40B4-BE49-F238E27FC236}">
                  <a16:creationId xmlns:a16="http://schemas.microsoft.com/office/drawing/2014/main" id="{415B4602-C5B7-6CC0-0BAC-91AB22A3B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32" name="TextBox 131">
              <a:extLst>
                <a:ext uri="{FF2B5EF4-FFF2-40B4-BE49-F238E27FC236}">
                  <a16:creationId xmlns:a16="http://schemas.microsoft.com/office/drawing/2014/main" id="{8BD7B1E7-8015-943B-2E86-7F8FDF67D75B}"/>
                </a:ext>
                <a:ext uri="{C183D7F6-B498-43B3-948B-1728B52AA6E4}">
                  <adec:decorative xmlns:adec="http://schemas.microsoft.com/office/drawing/2017/decorative" val="0"/>
                </a:ext>
              </a:extLst>
            </p:cNvPr>
            <p:cNvSpPr txBox="1"/>
            <p:nvPr/>
          </p:nvSpPr>
          <p:spPr>
            <a:xfrm>
              <a:off x="1047214" y="3712446"/>
              <a:ext cx="1149013"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33" name="Group 132">
            <a:extLst>
              <a:ext uri="{FF2B5EF4-FFF2-40B4-BE49-F238E27FC236}">
                <a16:creationId xmlns:a16="http://schemas.microsoft.com/office/drawing/2014/main" id="{69D8B3F4-8506-97BA-3B74-BF68C85C86F1}"/>
              </a:ext>
            </a:extLst>
          </p:cNvPr>
          <p:cNvGrpSpPr/>
          <p:nvPr/>
        </p:nvGrpSpPr>
        <p:grpSpPr>
          <a:xfrm>
            <a:off x="7948888" y="2753574"/>
            <a:ext cx="1933187" cy="360000"/>
            <a:chOff x="588263" y="4096916"/>
            <a:chExt cx="1933187" cy="360000"/>
          </a:xfrm>
        </p:grpSpPr>
        <p:pic>
          <p:nvPicPr>
            <p:cNvPr id="134" name="Picture 133">
              <a:extLst>
                <a:ext uri="{FF2B5EF4-FFF2-40B4-BE49-F238E27FC236}">
                  <a16:creationId xmlns:a16="http://schemas.microsoft.com/office/drawing/2014/main" id="{8C15BA4A-FCE4-C0B2-2E70-AC38130F4B81}"/>
                </a:ext>
              </a:extLst>
            </p:cNvPr>
            <p:cNvPicPr>
              <a:picLocks noChangeAspect="1"/>
            </p:cNvPicPr>
            <p:nvPr/>
          </p:nvPicPr>
          <p:blipFill rotWithShape="1">
            <a:blip r:embed="rId5">
              <a:extLst>
                <a:ext uri="{28A0092B-C50C-407E-A947-70E740481C1C}">
                  <a14:useLocalDpi xmlns:a14="http://schemas.microsoft.com/office/drawing/2010/main" val="0"/>
                </a:ext>
              </a:extLst>
            </a:blip>
            <a:srcRect l="-14987" t="-14987" r="-14987" b="-14987"/>
            <a:stretch/>
          </p:blipFill>
          <p:spPr>
            <a:xfrm>
              <a:off x="588263" y="4096916"/>
              <a:ext cx="360000" cy="360000"/>
            </a:xfrm>
            <a:prstGeom prst="ellipse">
              <a:avLst/>
            </a:prstGeom>
            <a:solidFill>
              <a:schemeClr val="bg1"/>
            </a:solidFill>
          </p:spPr>
        </p:pic>
        <p:sp>
          <p:nvSpPr>
            <p:cNvPr id="135" name="TextBox 134">
              <a:extLst>
                <a:ext uri="{FF2B5EF4-FFF2-40B4-BE49-F238E27FC236}">
                  <a16:creationId xmlns:a16="http://schemas.microsoft.com/office/drawing/2014/main" id="{592CF758-5AF3-C69C-0262-8957011B4527}"/>
                </a:ext>
                <a:ext uri="{C183D7F6-B498-43B3-948B-1728B52AA6E4}">
                  <adec:decorative xmlns:adec="http://schemas.microsoft.com/office/drawing/2017/decorative" val="0"/>
                </a:ext>
              </a:extLst>
            </p:cNvPr>
            <p:cNvSpPr txBox="1"/>
            <p:nvPr/>
          </p:nvSpPr>
          <p:spPr>
            <a:xfrm>
              <a:off x="1047214" y="4192278"/>
              <a:ext cx="1474236"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Whiteboard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sp>
        <p:nvSpPr>
          <p:cNvPr id="152" name="Text Placeholder 40">
            <a:extLst>
              <a:ext uri="{FF2B5EF4-FFF2-40B4-BE49-F238E27FC236}">
                <a16:creationId xmlns:a16="http://schemas.microsoft.com/office/drawing/2014/main" id="{E379E59C-07C4-756E-4687-CF91415C2DC8}"/>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154" name="Text Placeholder 41">
            <a:extLst>
              <a:ext uri="{FF2B5EF4-FFF2-40B4-BE49-F238E27FC236}">
                <a16:creationId xmlns:a16="http://schemas.microsoft.com/office/drawing/2014/main" id="{D3EDB205-02F9-251D-288C-A136CA27CE7A}"/>
              </a:ext>
            </a:extLst>
          </p:cNvPr>
          <p:cNvSpPr>
            <a:spLocks noGrp="1"/>
          </p:cNvSpPr>
          <p:nvPr>
            <p:ph type="body" sz="quarter" idx="39"/>
          </p:nvPr>
        </p:nvSpPr>
        <p:spPr>
          <a:xfrm>
            <a:off x="11588664" y="357645"/>
            <a:ext cx="127000" cy="125999"/>
          </a:xfrm>
        </p:spPr>
        <p:txBody>
          <a:bodyPr/>
          <a:lstStyle/>
          <a:p>
            <a:endParaRPr lang="en-US"/>
          </a:p>
        </p:txBody>
      </p:sp>
      <p:sp>
        <p:nvSpPr>
          <p:cNvPr id="155" name="Text Placeholder 42">
            <a:extLst>
              <a:ext uri="{FF2B5EF4-FFF2-40B4-BE49-F238E27FC236}">
                <a16:creationId xmlns:a16="http://schemas.microsoft.com/office/drawing/2014/main" id="{A2D72B59-E720-4ED4-F0C6-B14E0C52F34D}"/>
              </a:ext>
            </a:extLst>
          </p:cNvPr>
          <p:cNvSpPr>
            <a:spLocks noGrp="1"/>
          </p:cNvSpPr>
          <p:nvPr>
            <p:ph type="body" sz="quarter" idx="40"/>
          </p:nvPr>
        </p:nvSpPr>
        <p:spPr>
          <a:xfrm>
            <a:off x="11760200" y="357645"/>
            <a:ext cx="127000" cy="125999"/>
          </a:xfrm>
        </p:spPr>
        <p:txBody>
          <a:bodyPr/>
          <a:lstStyle/>
          <a:p>
            <a:endParaRPr lang="en-US"/>
          </a:p>
        </p:txBody>
      </p:sp>
      <p:pic>
        <p:nvPicPr>
          <p:cNvPr id="2" name="Picture 1">
            <a:extLst>
              <a:ext uri="{FF2B5EF4-FFF2-40B4-BE49-F238E27FC236}">
                <a16:creationId xmlns:a16="http://schemas.microsoft.com/office/drawing/2014/main" id="{63D81893-A5BE-AE21-0140-61A6F34B2412}"/>
              </a:ext>
            </a:extLst>
          </p:cNvPr>
          <p:cNvPicPr>
            <a:picLocks noChangeAspect="1"/>
          </p:cNvPicPr>
          <p:nvPr/>
        </p:nvPicPr>
        <p:blipFill rotWithShape="1">
          <a:blip r:embed="rId6">
            <a:extLst>
              <a:ext uri="{28A0092B-C50C-407E-A947-70E740481C1C}">
                <a14:useLocalDpi xmlns:a14="http://schemas.microsoft.com/office/drawing/2010/main" val="0"/>
              </a:ext>
            </a:extLst>
          </a:blip>
          <a:srcRect t="-1"/>
          <a:stretch/>
        </p:blipFill>
        <p:spPr>
          <a:xfrm>
            <a:off x="10167871" y="4288861"/>
            <a:ext cx="2024130" cy="2569139"/>
          </a:xfrm>
          <a:prstGeom prst="rect">
            <a:avLst/>
          </a:prstGeom>
        </p:spPr>
      </p:pic>
      <p:sp>
        <p:nvSpPr>
          <p:cNvPr id="3" name="Rectangle: Rounded Corners 6">
            <a:extLst>
              <a:ext uri="{FF2B5EF4-FFF2-40B4-BE49-F238E27FC236}">
                <a16:creationId xmlns:a16="http://schemas.microsoft.com/office/drawing/2014/main" id="{F5809615-4222-94FB-39A8-08617814644A}"/>
              </a:ext>
              <a:ext uri="{C183D7F6-B498-43B3-948B-1728B52AA6E4}">
                <adec:decorative xmlns:adec="http://schemas.microsoft.com/office/drawing/2017/decorative" val="1"/>
              </a:ext>
            </a:extLst>
          </p:cNvPr>
          <p:cNvSpPr/>
          <p:nvPr/>
        </p:nvSpPr>
        <p:spPr bwMode="auto">
          <a:xfrm>
            <a:off x="570454" y="1132756"/>
            <a:ext cx="987666" cy="216000"/>
          </a:xfrm>
          <a:prstGeom prst="roundRect">
            <a:avLst>
              <a:gd name="adj" fmla="val 50000"/>
            </a:avLst>
          </a:prstGeom>
          <a:solidFill>
            <a:srgbClr val="0078D4"/>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KPIs impacted</a:t>
            </a:r>
          </a:p>
        </p:txBody>
      </p:sp>
      <p:grpSp>
        <p:nvGrpSpPr>
          <p:cNvPr id="4" name="Group 3">
            <a:extLst>
              <a:ext uri="{FF2B5EF4-FFF2-40B4-BE49-F238E27FC236}">
                <a16:creationId xmlns:a16="http://schemas.microsoft.com/office/drawing/2014/main" id="{C989FAB5-EDA7-EA5C-F05E-0535D4B191CC}"/>
              </a:ext>
            </a:extLst>
          </p:cNvPr>
          <p:cNvGrpSpPr/>
          <p:nvPr/>
        </p:nvGrpSpPr>
        <p:grpSpPr>
          <a:xfrm>
            <a:off x="1624328" y="1132756"/>
            <a:ext cx="1332000" cy="216000"/>
            <a:chOff x="1198144" y="862657"/>
            <a:chExt cx="1332000" cy="216000"/>
          </a:xfrm>
        </p:grpSpPr>
        <p:sp>
          <p:nvSpPr>
            <p:cNvPr id="5" name="Rectangle: Rounded Corners 6">
              <a:extLst>
                <a:ext uri="{FF2B5EF4-FFF2-40B4-BE49-F238E27FC236}">
                  <a16:creationId xmlns:a16="http://schemas.microsoft.com/office/drawing/2014/main" id="{D24DB4ED-EAEF-D871-5092-840E0D11F6AE}"/>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Improve efficiency</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6" name="Graphic 5">
              <a:extLst>
                <a:ext uri="{FF2B5EF4-FFF2-40B4-BE49-F238E27FC236}">
                  <a16:creationId xmlns:a16="http://schemas.microsoft.com/office/drawing/2014/main" id="{4065CE7F-C441-D0BB-62C7-5B35125975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44929" y="898657"/>
              <a:ext cx="144000" cy="144000"/>
            </a:xfrm>
            <a:prstGeom prst="rect">
              <a:avLst/>
            </a:prstGeom>
          </p:spPr>
        </p:pic>
      </p:grpSp>
      <p:sp>
        <p:nvSpPr>
          <p:cNvPr id="7" name="Rectangle: Rounded Corners 6">
            <a:extLst>
              <a:ext uri="{FF2B5EF4-FFF2-40B4-BE49-F238E27FC236}">
                <a16:creationId xmlns:a16="http://schemas.microsoft.com/office/drawing/2014/main" id="{40EB768F-0A79-8A47-BD79-04FCA8B7D4C7}"/>
              </a:ext>
              <a:ext uri="{C183D7F6-B498-43B3-948B-1728B52AA6E4}">
                <adec:decorative xmlns:adec="http://schemas.microsoft.com/office/drawing/2017/decorative" val="1"/>
              </a:ext>
            </a:extLst>
          </p:cNvPr>
          <p:cNvSpPr/>
          <p:nvPr/>
        </p:nvSpPr>
        <p:spPr bwMode="auto">
          <a:xfrm>
            <a:off x="6469498" y="1127774"/>
            <a:ext cx="987667" cy="216000"/>
          </a:xfrm>
          <a:prstGeom prst="roundRect">
            <a:avLst>
              <a:gd name="adj" fmla="val 50000"/>
            </a:avLst>
          </a:prstGeom>
          <a:solidFill>
            <a:srgbClr val="8661C5"/>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Semibold"/>
              </a:rPr>
              <a:t>Value benefit</a:t>
            </a:r>
            <a:endPar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8" name="Group 7">
            <a:extLst>
              <a:ext uri="{FF2B5EF4-FFF2-40B4-BE49-F238E27FC236}">
                <a16:creationId xmlns:a16="http://schemas.microsoft.com/office/drawing/2014/main" id="{43617D02-593D-530F-1BE1-6AC13A1E4296}"/>
              </a:ext>
            </a:extLst>
          </p:cNvPr>
          <p:cNvGrpSpPr/>
          <p:nvPr/>
        </p:nvGrpSpPr>
        <p:grpSpPr>
          <a:xfrm>
            <a:off x="7523373" y="1127774"/>
            <a:ext cx="1260000" cy="216000"/>
            <a:chOff x="1194743" y="1140160"/>
            <a:chExt cx="1260000" cy="216000"/>
          </a:xfrm>
        </p:grpSpPr>
        <p:sp>
          <p:nvSpPr>
            <p:cNvPr id="9" name="Rectangle: Rounded Corners 6">
              <a:extLst>
                <a:ext uri="{FF2B5EF4-FFF2-40B4-BE49-F238E27FC236}">
                  <a16:creationId xmlns:a16="http://schemas.microsoft.com/office/drawing/2014/main" id="{4D6A4194-71A7-D0C9-6218-E7B1FD324D16}"/>
                </a:ext>
                <a:ext uri="{C183D7F6-B498-43B3-948B-1728B52AA6E4}">
                  <adec:decorative xmlns:adec="http://schemas.microsoft.com/office/drawing/2017/decorative" val="1"/>
                </a:ext>
              </a:extLst>
            </p:cNvPr>
            <p:cNvSpPr/>
            <p:nvPr/>
          </p:nvSpPr>
          <p:spPr bwMode="auto">
            <a:xfrm>
              <a:off x="1194743" y="1140160"/>
              <a:ext cx="126000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Cost savings</a:t>
              </a:r>
            </a:p>
          </p:txBody>
        </p:sp>
        <p:pic>
          <p:nvPicPr>
            <p:cNvPr id="10" name="Graphic 9">
              <a:extLst>
                <a:ext uri="{FF2B5EF4-FFF2-40B4-BE49-F238E27FC236}">
                  <a16:creationId xmlns:a16="http://schemas.microsoft.com/office/drawing/2014/main" id="{475E24BC-BAEC-AC7B-1A90-74237357CC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1527" y="1176160"/>
              <a:ext cx="144000" cy="144000"/>
            </a:xfrm>
            <a:prstGeom prst="rect">
              <a:avLst/>
            </a:prstGeom>
          </p:spPr>
        </p:pic>
      </p:grpSp>
      <p:grpSp>
        <p:nvGrpSpPr>
          <p:cNvPr id="13" name="Group 12">
            <a:extLst>
              <a:ext uri="{FF2B5EF4-FFF2-40B4-BE49-F238E27FC236}">
                <a16:creationId xmlns:a16="http://schemas.microsoft.com/office/drawing/2014/main" id="{E0674265-FB02-5684-B101-9FCE52D16A68}"/>
              </a:ext>
            </a:extLst>
          </p:cNvPr>
          <p:cNvGrpSpPr/>
          <p:nvPr/>
        </p:nvGrpSpPr>
        <p:grpSpPr>
          <a:xfrm>
            <a:off x="8868697" y="1127774"/>
            <a:ext cx="1450784" cy="216000"/>
            <a:chOff x="1194743" y="1140160"/>
            <a:chExt cx="1450784" cy="216000"/>
          </a:xfrm>
        </p:grpSpPr>
        <p:sp>
          <p:nvSpPr>
            <p:cNvPr id="14" name="Rectangle: Rounded Corners 6">
              <a:extLst>
                <a:ext uri="{FF2B5EF4-FFF2-40B4-BE49-F238E27FC236}">
                  <a16:creationId xmlns:a16="http://schemas.microsoft.com/office/drawing/2014/main" id="{E0C36719-1DEC-230A-AAF8-CA5F54A7C16C}"/>
                </a:ext>
                <a:ext uri="{C183D7F6-B498-43B3-948B-1728B52AA6E4}">
                  <adec:decorative xmlns:adec="http://schemas.microsoft.com/office/drawing/2017/decorative" val="1"/>
                </a:ext>
              </a:extLst>
            </p:cNvPr>
            <p:cNvSpPr/>
            <p:nvPr/>
          </p:nvSpPr>
          <p:spPr bwMode="auto">
            <a:xfrm>
              <a:off x="1194743" y="1140160"/>
              <a:ext cx="1450784"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Employee experience</a:t>
              </a:r>
            </a:p>
          </p:txBody>
        </p:sp>
        <p:pic>
          <p:nvPicPr>
            <p:cNvPr id="15" name="Graphic 14">
              <a:extLst>
                <a:ext uri="{FF2B5EF4-FFF2-40B4-BE49-F238E27FC236}">
                  <a16:creationId xmlns:a16="http://schemas.microsoft.com/office/drawing/2014/main" id="{9EC73683-7122-3077-8A7B-A0BACD0F99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1527" y="1176160"/>
              <a:ext cx="144000" cy="144000"/>
            </a:xfrm>
            <a:prstGeom prst="rect">
              <a:avLst/>
            </a:prstGeom>
          </p:spPr>
        </p:pic>
      </p:grpSp>
      <p:grpSp>
        <p:nvGrpSpPr>
          <p:cNvPr id="16" name="Group 15">
            <a:extLst>
              <a:ext uri="{FF2B5EF4-FFF2-40B4-BE49-F238E27FC236}">
                <a16:creationId xmlns:a16="http://schemas.microsoft.com/office/drawing/2014/main" id="{81053FBC-DC8E-E9BA-B52F-8306B2B15819}"/>
              </a:ext>
            </a:extLst>
          </p:cNvPr>
          <p:cNvGrpSpPr/>
          <p:nvPr/>
        </p:nvGrpSpPr>
        <p:grpSpPr>
          <a:xfrm>
            <a:off x="3024503" y="1132756"/>
            <a:ext cx="1332000" cy="216000"/>
            <a:chOff x="1198144" y="862657"/>
            <a:chExt cx="1332000" cy="216000"/>
          </a:xfrm>
        </p:grpSpPr>
        <p:sp>
          <p:nvSpPr>
            <p:cNvPr id="17" name="Rectangle: Rounded Corners 6">
              <a:extLst>
                <a:ext uri="{FF2B5EF4-FFF2-40B4-BE49-F238E27FC236}">
                  <a16:creationId xmlns:a16="http://schemas.microsoft.com/office/drawing/2014/main" id="{83AE3B3A-1328-C131-56ED-19BAE312FDAE}"/>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Reduce risk</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18" name="Graphic 17">
              <a:extLst>
                <a:ext uri="{FF2B5EF4-FFF2-40B4-BE49-F238E27FC236}">
                  <a16:creationId xmlns:a16="http://schemas.microsoft.com/office/drawing/2014/main" id="{09944C6C-C52C-77E7-0710-50A2D55B42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44929" y="898657"/>
              <a:ext cx="144000" cy="144000"/>
            </a:xfrm>
            <a:prstGeom prst="rect">
              <a:avLst/>
            </a:prstGeom>
          </p:spPr>
        </p:pic>
      </p:grpSp>
      <p:grpSp>
        <p:nvGrpSpPr>
          <p:cNvPr id="20" name="Group 19">
            <a:extLst>
              <a:ext uri="{FF2B5EF4-FFF2-40B4-BE49-F238E27FC236}">
                <a16:creationId xmlns:a16="http://schemas.microsoft.com/office/drawing/2014/main" id="{5EEC6EB0-BF69-F181-D4A2-6239E07B6453}"/>
              </a:ext>
            </a:extLst>
          </p:cNvPr>
          <p:cNvGrpSpPr/>
          <p:nvPr/>
        </p:nvGrpSpPr>
        <p:grpSpPr>
          <a:xfrm>
            <a:off x="7971380" y="5198503"/>
            <a:ext cx="1888202" cy="360000"/>
            <a:chOff x="588263" y="2177588"/>
            <a:chExt cx="1888202" cy="360000"/>
          </a:xfrm>
        </p:grpSpPr>
        <p:pic>
          <p:nvPicPr>
            <p:cNvPr id="21" name="Picture 20">
              <a:extLst>
                <a:ext uri="{FF2B5EF4-FFF2-40B4-BE49-F238E27FC236}">
                  <a16:creationId xmlns:a16="http://schemas.microsoft.com/office/drawing/2014/main" id="{A01E81B1-3852-241B-AFBD-56ED0772FE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63" y="2177588"/>
              <a:ext cx="360000" cy="360000"/>
            </a:xfrm>
            <a:prstGeom prst="ellipse">
              <a:avLst/>
            </a:prstGeom>
            <a:solidFill>
              <a:srgbClr val="FFFFFF"/>
            </a:solidFill>
          </p:spPr>
        </p:pic>
        <p:sp>
          <p:nvSpPr>
            <p:cNvPr id="22" name="TextBox 21">
              <a:extLst>
                <a:ext uri="{FF2B5EF4-FFF2-40B4-BE49-F238E27FC236}">
                  <a16:creationId xmlns:a16="http://schemas.microsoft.com/office/drawing/2014/main" id="{43D51A2C-F048-D257-17E9-2A33A439FE1B}"/>
                </a:ext>
                <a:ext uri="{C183D7F6-B498-43B3-948B-1728B52AA6E4}">
                  <adec:decorative xmlns:adec="http://schemas.microsoft.com/office/drawing/2017/decorative" val="0"/>
                </a:ext>
              </a:extLst>
            </p:cNvPr>
            <p:cNvSpPr txBox="1"/>
            <p:nvPr/>
          </p:nvSpPr>
          <p:spPr>
            <a:xfrm>
              <a:off x="1047214" y="2272950"/>
              <a:ext cx="1429251"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PowerPoint</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3" name="Group 22">
            <a:extLst>
              <a:ext uri="{FF2B5EF4-FFF2-40B4-BE49-F238E27FC236}">
                <a16:creationId xmlns:a16="http://schemas.microsoft.com/office/drawing/2014/main" id="{D24EA68E-B837-CA67-7414-BBE8F21E68ED}"/>
              </a:ext>
            </a:extLst>
          </p:cNvPr>
          <p:cNvGrpSpPr/>
          <p:nvPr/>
        </p:nvGrpSpPr>
        <p:grpSpPr>
          <a:xfrm>
            <a:off x="4795285" y="5208028"/>
            <a:ext cx="996180" cy="360000"/>
            <a:chOff x="588263" y="1217924"/>
            <a:chExt cx="996180" cy="360000"/>
          </a:xfrm>
        </p:grpSpPr>
        <p:pic>
          <p:nvPicPr>
            <p:cNvPr id="24" name="Picture 23" descr="Zip Co logo SVG free download, id: 101874 - Brandlogos.net">
              <a:hlinkClick r:id="rId12"/>
              <a:extLst>
                <a:ext uri="{FF2B5EF4-FFF2-40B4-BE49-F238E27FC236}">
                  <a16:creationId xmlns:a16="http://schemas.microsoft.com/office/drawing/2014/main" id="{F1DB1C2A-15C0-5694-30D2-A86D81FB0A24}"/>
                </a:ext>
              </a:extLst>
            </p:cNvPr>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25" name="TextBox 24">
              <a:extLst>
                <a:ext uri="{FF2B5EF4-FFF2-40B4-BE49-F238E27FC236}">
                  <a16:creationId xmlns:a16="http://schemas.microsoft.com/office/drawing/2014/main" id="{F583A659-DED3-9C63-6B35-4BBCBC0C4701}"/>
                </a:ext>
                <a:ext uri="{C183D7F6-B498-43B3-948B-1728B52AA6E4}">
                  <adec:decorative xmlns:adec="http://schemas.microsoft.com/office/drawing/2017/decorative" val="0"/>
                </a:ext>
              </a:extLst>
            </p:cNvPr>
            <p:cNvSpPr txBox="1"/>
            <p:nvPr/>
          </p:nvSpPr>
          <p:spPr>
            <a:xfrm>
              <a:off x="1047214" y="1313286"/>
              <a:ext cx="53722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r>
                <a:rPr kumimoji="0" lang="en-US" sz="1100" b="0" i="0" u="none" strike="noStrike" kern="1200" cap="none" spc="0" normalizeH="0" baseline="30000" noProof="0">
                  <a:ln>
                    <a:noFill/>
                  </a:ln>
                  <a:solidFill>
                    <a:prstClr val="black"/>
                  </a:solidFill>
                  <a:effectLst/>
                  <a:uLnTx/>
                  <a:uFillTx/>
                  <a:latin typeface="Segoe UI Semibold"/>
                  <a:ea typeface="+mn-ea"/>
                  <a:cs typeface="+mn-cs"/>
                </a:rPr>
                <a:t>2</a:t>
              </a:r>
            </a:p>
          </p:txBody>
        </p:sp>
      </p:grpSp>
      <p:grpSp>
        <p:nvGrpSpPr>
          <p:cNvPr id="26" name="Group 25">
            <a:extLst>
              <a:ext uri="{FF2B5EF4-FFF2-40B4-BE49-F238E27FC236}">
                <a16:creationId xmlns:a16="http://schemas.microsoft.com/office/drawing/2014/main" id="{81AB4157-8854-2731-C3E1-96DC7ACDE086}"/>
              </a:ext>
            </a:extLst>
          </p:cNvPr>
          <p:cNvGrpSpPr/>
          <p:nvPr/>
        </p:nvGrpSpPr>
        <p:grpSpPr>
          <a:xfrm>
            <a:off x="1148798" y="5198503"/>
            <a:ext cx="1678805" cy="360000"/>
            <a:chOff x="588263" y="1697756"/>
            <a:chExt cx="1678805" cy="360000"/>
          </a:xfrm>
        </p:grpSpPr>
        <p:pic>
          <p:nvPicPr>
            <p:cNvPr id="27" name="Picture 26">
              <a:extLst>
                <a:ext uri="{FF2B5EF4-FFF2-40B4-BE49-F238E27FC236}">
                  <a16:creationId xmlns:a16="http://schemas.microsoft.com/office/drawing/2014/main" id="{72052CDA-0668-0BDC-9C13-2F2B3AEAA8E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28" name="TextBox 27">
              <a:extLst>
                <a:ext uri="{FF2B5EF4-FFF2-40B4-BE49-F238E27FC236}">
                  <a16:creationId xmlns:a16="http://schemas.microsoft.com/office/drawing/2014/main" id="{32D59F2A-F7B4-C45A-E3AB-30515D92548B}"/>
                </a:ext>
                <a:ext uri="{C183D7F6-B498-43B3-948B-1728B52AA6E4}">
                  <adec:decorative xmlns:adec="http://schemas.microsoft.com/office/drawing/2017/decorative" val="0"/>
                </a:ext>
              </a:extLst>
            </p:cNvPr>
            <p:cNvSpPr txBox="1"/>
            <p:nvPr/>
          </p:nvSpPr>
          <p:spPr>
            <a:xfrm>
              <a:off x="1047214" y="1793118"/>
              <a:ext cx="121985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Outlook</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9" name="Group 28">
            <a:extLst>
              <a:ext uri="{FF2B5EF4-FFF2-40B4-BE49-F238E27FC236}">
                <a16:creationId xmlns:a16="http://schemas.microsoft.com/office/drawing/2014/main" id="{F273D025-7BC3-17C7-00A5-D32A06602EED}"/>
              </a:ext>
            </a:extLst>
          </p:cNvPr>
          <p:cNvGrpSpPr/>
          <p:nvPr/>
        </p:nvGrpSpPr>
        <p:grpSpPr>
          <a:xfrm>
            <a:off x="4406864" y="1136034"/>
            <a:ext cx="1517685" cy="219456"/>
            <a:chOff x="1198143" y="862657"/>
            <a:chExt cx="1517685" cy="207740"/>
          </a:xfrm>
        </p:grpSpPr>
        <p:sp>
          <p:nvSpPr>
            <p:cNvPr id="30" name="Rectangle: Rounded Corners 6">
              <a:extLst>
                <a:ext uri="{FF2B5EF4-FFF2-40B4-BE49-F238E27FC236}">
                  <a16:creationId xmlns:a16="http://schemas.microsoft.com/office/drawing/2014/main" id="{73B2D06A-0987-D6B2-C66F-44ADB6C1CA64}"/>
                </a:ext>
                <a:ext uri="{C183D7F6-B498-43B3-948B-1728B52AA6E4}">
                  <adec:decorative xmlns:adec="http://schemas.microsoft.com/office/drawing/2017/decorative" val="1"/>
                </a:ext>
              </a:extLst>
            </p:cNvPr>
            <p:cNvSpPr/>
            <p:nvPr/>
          </p:nvSpPr>
          <p:spPr bwMode="auto">
            <a:xfrm>
              <a:off x="1198143" y="862657"/>
              <a:ext cx="1517685" cy="20774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Semibold"/>
                </a:rPr>
                <a:t>Employee Satisfaction</a:t>
              </a:r>
              <a:endPar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31" name="Graphic 30">
              <a:extLst>
                <a:ext uri="{FF2B5EF4-FFF2-40B4-BE49-F238E27FC236}">
                  <a16:creationId xmlns:a16="http://schemas.microsoft.com/office/drawing/2014/main" id="{7D007036-D369-BBA7-0E0E-28611A82BE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44929" y="898657"/>
              <a:ext cx="144000" cy="144000"/>
            </a:xfrm>
            <a:prstGeom prst="rect">
              <a:avLst/>
            </a:prstGeom>
          </p:spPr>
        </p:pic>
      </p:grpSp>
    </p:spTree>
    <p:extLst>
      <p:ext uri="{BB962C8B-B14F-4D97-AF65-F5344CB8AC3E}">
        <p14:creationId xmlns:p14="http://schemas.microsoft.com/office/powerpoint/2010/main" val="3033181513"/>
      </p:ext>
    </p:extLst>
  </p:cSld>
  <p:clrMapOvr>
    <a:masterClrMapping/>
  </p:clrMapOvr>
  <p:transition>
    <p:fade/>
  </p:transition>
</p:sld>
</file>

<file path=ppt/theme/theme1.xml><?xml version="1.0" encoding="utf-8"?>
<a:theme xmlns:a="http://schemas.openxmlformats.org/drawingml/2006/main" name="Light 16x9">
  <a:themeElements>
    <a:clrScheme name="Theme Colors Light">
      <a:dk1>
        <a:srgbClr val="000000"/>
      </a:dk1>
      <a:lt1>
        <a:srgbClr val="FFFFFF"/>
      </a:lt1>
      <a:dk2>
        <a:srgbClr val="463668"/>
      </a:dk2>
      <a:lt2>
        <a:srgbClr val="E8E6DF"/>
      </a:lt2>
      <a:accent1>
        <a:srgbClr val="463668"/>
      </a:accent1>
      <a:accent2>
        <a:srgbClr val="C5B4E3"/>
      </a:accent2>
      <a:accent3>
        <a:srgbClr val="C03BC4"/>
      </a:accent3>
      <a:accent4>
        <a:srgbClr val="8C8279"/>
      </a:accent4>
      <a:accent5>
        <a:srgbClr val="D59ED7"/>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4.potx" id="{4908BB59-E0F9-4262-9337-B2D75939F852}" vid="{C1F6406B-B671-42E9-A581-A06DD50715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54C0553054304EBFE7D53B26512A5B" ma:contentTypeVersion="13" ma:contentTypeDescription="Create a new document." ma:contentTypeScope="" ma:versionID="ca920beef23e8abfe9dfe254ab7c9187">
  <xsd:schema xmlns:xsd="http://www.w3.org/2001/XMLSchema" xmlns:xs="http://www.w3.org/2001/XMLSchema" xmlns:p="http://schemas.microsoft.com/office/2006/metadata/properties" xmlns:ns2="0c078edf-c325-4e08-afcf-d4463ad57bce" xmlns:ns3="e939325b-1b04-4482-b1af-169cf8b89173" targetNamespace="http://schemas.microsoft.com/office/2006/metadata/properties" ma:root="true" ma:fieldsID="480c37cd65113ec7496697db14ee1dc5" ns2:_="" ns3:_="">
    <xsd:import namespace="0c078edf-c325-4e08-afcf-d4463ad57bce"/>
    <xsd:import namespace="e939325b-1b04-4482-b1af-169cf8b891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078edf-c325-4e08-afcf-d4463ad57b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39325b-1b04-4482-b1af-169cf8b891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030afa0a-e5f9-43fa-86ea-eab6be74d504}" ma:internalName="TaxCatchAll" ma:showField="CatchAllData" ma:web="e939325b-1b04-4482-b1af-169cf8b891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939325b-1b04-4482-b1af-169cf8b89173" xsi:nil="true"/>
    <lcf76f155ced4ddcb4097134ff3c332f xmlns="0c078edf-c325-4e08-afcf-d4463ad57bce">
      <Terms xmlns="http://schemas.microsoft.com/office/infopath/2007/PartnerControls"/>
    </lcf76f155ced4ddcb4097134ff3c332f>
    <SharedWithUsers xmlns="e939325b-1b04-4482-b1af-169cf8b89173">
      <UserInfo>
        <DisplayName>Munusamy Rajendraprasad, Gomathi (Cognizant)</DisplayName>
        <AccountId>1968</AccountId>
        <AccountType/>
      </UserInfo>
      <UserInfo>
        <DisplayName>Varghese, Reema (Cognizant)</DisplayName>
        <AccountId>1969</AccountId>
        <AccountType/>
      </UserInfo>
      <UserInfo>
        <DisplayName>N, Keerthi (Cognizant)</DisplayName>
        <AccountId>1970</AccountId>
        <AccountType/>
      </UserInfo>
      <UserInfo>
        <DisplayName>J, Shyam (Cognizant)</DisplayName>
        <AccountId>1971</AccountId>
        <AccountType/>
      </UserInfo>
      <UserInfo>
        <DisplayName>Dhanapalan, Shanmughapriya (Cognizant)</DisplayName>
        <AccountId>1972</AccountId>
        <AccountType/>
      </UserInfo>
      <UserInfo>
        <DisplayName>Elumalai, Anand (Cognizant)</DisplayName>
        <AccountId>1973</AccountId>
        <AccountType/>
      </UserInfo>
      <UserInfo>
        <DisplayName>Kumar, Neel (Cognizant)</DisplayName>
        <AccountId>1974</AccountId>
        <AccountType/>
      </UserInfo>
      <UserInfo>
        <DisplayName>Cherayath, Ajay (Cognizant)</DisplayName>
        <AccountId>1975</AccountId>
        <AccountType/>
      </UserInfo>
      <UserInfo>
        <DisplayName>Sharma, Sayantani (Cognizant)</DisplayName>
        <AccountId>1976</AccountId>
        <AccountType/>
      </UserInfo>
      <UserInfo>
        <DisplayName>Suresh, Baskar (Cognizant)</DisplayName>
        <AccountId>1977</AccountId>
        <AccountType/>
      </UserInfo>
      <UserInfo>
        <DisplayName>Kumar, Sunil (Cognizant)</DisplayName>
        <AccountId>1978</AccountId>
        <AccountType/>
      </UserInfo>
      <UserInfo>
        <DisplayName>Kaveti, Karthik (Cognizant)</DisplayName>
        <AccountId>1979</AccountId>
        <AccountType/>
      </UserInfo>
      <UserInfo>
        <DisplayName>K, Keerthana (Cognizant)</DisplayName>
        <AccountId>1980</AccountId>
        <AccountType/>
      </UserInfo>
      <UserInfo>
        <DisplayName>Vellaisamy, Sowmiya (Cognizant)</DisplayName>
        <AccountId>1981</AccountId>
        <AccountType/>
      </UserInfo>
      <UserInfo>
        <DisplayName>R, Suryanarayanan (Cognizant)</DisplayName>
        <AccountId>1982</AccountId>
        <AccountType/>
      </UserInfo>
      <UserInfo>
        <DisplayName>V N, Sankarananth (Cognizant)</DisplayName>
        <AccountId>1983</AccountId>
        <AccountType/>
      </UserInfo>
      <UserInfo>
        <DisplayName>Rajendran, Keerthana (Cognizant)</DisplayName>
        <AccountId>1984</AccountId>
        <AccountType/>
      </UserInfo>
      <UserInfo>
        <DisplayName>Moideen, Fathimathul Husna (Cognizant)</DisplayName>
        <AccountId>1985</AccountId>
        <AccountType/>
      </UserInfo>
      <UserInfo>
        <DisplayName>Roy, Debashrita (Cognizant)</DisplayName>
        <AccountId>1986</AccountId>
        <AccountType/>
      </UserInfo>
      <UserInfo>
        <DisplayName>Sravitha, Doddaka (Cognizant)</DisplayName>
        <AccountId>1987</AccountId>
        <AccountType/>
      </UserInfo>
      <UserInfo>
        <DisplayName>S, Makendrawarman (Cognizant)</DisplayName>
        <AccountId>1988</AccountId>
        <AccountType/>
      </UserInfo>
      <UserInfo>
        <DisplayName>Kumar.V, Ajith (Cognizant)</DisplayName>
        <AccountId>1989</AccountId>
        <AccountType/>
      </UserInfo>
      <UserInfo>
        <DisplayName>R, Karthick (Cognizant)</DisplayName>
        <AccountId>1990</AccountId>
        <AccountType/>
      </UserInfo>
      <UserInfo>
        <DisplayName>Hadagali, Bhoomika (Cognizant)</DisplayName>
        <AccountId>1991</AccountId>
        <AccountType/>
      </UserInfo>
      <UserInfo>
        <DisplayName>S R, Nisarga (Cognizant)</DisplayName>
        <AccountId>1992</AccountId>
        <AccountType/>
      </UserInfo>
      <UserInfo>
        <DisplayName>Mariappan, Kavya (Cognizant)</DisplayName>
        <AccountId>1993</AccountId>
        <AccountType/>
      </UserInfo>
      <UserInfo>
        <DisplayName>Chenikkayala, Ganesh (Cognizant)</DisplayName>
        <AccountId>1994</AccountId>
        <AccountType/>
      </UserInfo>
      <UserInfo>
        <DisplayName>k, Thiyagu (Cognizant)</DisplayName>
        <AccountId>1995</AccountId>
        <AccountType/>
      </UserInfo>
      <UserInfo>
        <DisplayName>Shenoy, Sanjay (Cognizant)</DisplayName>
        <AccountId>1996</AccountId>
        <AccountType/>
      </UserInfo>
      <UserInfo>
        <DisplayName>M, Jeevitha (Cognizant)</DisplayName>
        <AccountId>1997</AccountId>
        <AccountType/>
      </UserInfo>
      <UserInfo>
        <DisplayName>Motha, Edmund (Cognizant)</DisplayName>
        <AccountId>1998</AccountId>
        <AccountType/>
      </UserInfo>
      <UserInfo>
        <DisplayName>Singh, Lokesh (Cognizant)</DisplayName>
        <AccountId>1999</AccountId>
        <AccountType/>
      </UserInfo>
      <UserInfo>
        <DisplayName>Rao, Shilpa (Cognizant)</DisplayName>
        <AccountId>2000</AccountId>
        <AccountType/>
      </UserInfo>
      <UserInfo>
        <DisplayName>Manikandan, Shobika (Cognizant)</DisplayName>
        <AccountId>2001</AccountId>
        <AccountType/>
      </UserInfo>
      <UserInfo>
        <DisplayName>Pandey, Shambhavi (Cognizant)</DisplayName>
        <AccountId>2002</AccountId>
        <AccountType/>
      </UserInfo>
    </SharedWithUsers>
  </documentManagement>
</p:properties>
</file>

<file path=customXml/itemProps1.xml><?xml version="1.0" encoding="utf-8"?>
<ds:datastoreItem xmlns:ds="http://schemas.openxmlformats.org/officeDocument/2006/customXml" ds:itemID="{22374C81-E958-472F-A180-788BBB971765}"/>
</file>

<file path=customXml/itemProps2.xml><?xml version="1.0" encoding="utf-8"?>
<ds:datastoreItem xmlns:ds="http://schemas.openxmlformats.org/officeDocument/2006/customXml" ds:itemID="{2BBB9FA6-E0E4-49C6-B0C7-F50887AC3241}"/>
</file>

<file path=customXml/itemProps3.xml><?xml version="1.0" encoding="utf-8"?>
<ds:datastoreItem xmlns:ds="http://schemas.openxmlformats.org/officeDocument/2006/customXml" ds:itemID="{4CDCA09E-F13A-4E79-8336-013C2EDBADF5}"/>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TotalTime>
  <Words>3014</Words>
  <Application>Microsoft Office PowerPoint</Application>
  <PresentationFormat>Widescreen</PresentationFormat>
  <Paragraphs>356</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Segoe UI</vt:lpstr>
      <vt:lpstr>Segoe UI </vt:lpstr>
      <vt:lpstr>Segoe UI Semibold</vt:lpstr>
      <vt:lpstr>Wingdings</vt:lpstr>
      <vt:lpstr>Light 16x9</vt:lpstr>
      <vt:lpstr>Copilot scenarios for Operations</vt:lpstr>
      <vt:lpstr>Copilot scenarios for Operations</vt:lpstr>
      <vt:lpstr>Using Copilot in Operations</vt:lpstr>
      <vt:lpstr>PowerPoint Presentation</vt:lpstr>
      <vt:lpstr>KPI – Reduce risk</vt:lpstr>
      <vt:lpstr>PowerPoint Presentation</vt:lpstr>
      <vt:lpstr>Operations | Simplifying tasks for operations employees with Copilot1</vt:lpstr>
      <vt:lpstr>Operations | Executing a project review</vt:lpstr>
      <vt:lpstr>Operations | Create Change Management Plan</vt:lpstr>
      <vt:lpstr>Operations | Conduct a Business Review</vt:lpstr>
      <vt:lpstr>Operations use case | Create a Supplier RFP</vt:lpstr>
      <vt:lpstr>A day in the life of an Operations PM</vt:lpstr>
      <vt:lpstr>A day in the life of a Business Manager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Christian (Unify Consulting LLC)</dc:creator>
  <cp:lastModifiedBy>Chad Christian</cp:lastModifiedBy>
  <cp:revision>1</cp:revision>
  <dcterms:created xsi:type="dcterms:W3CDTF">2024-05-27T18:57:16Z</dcterms:created>
  <dcterms:modified xsi:type="dcterms:W3CDTF">2024-05-27T18:58:36Z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0x0101003954C0553054304EBFE7D53B26512A5B</vt:lpwstr>
  </property>
</Properties>
</file>